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332" r:id="rId2"/>
    <p:sldId id="292" r:id="rId3"/>
    <p:sldId id="297" r:id="rId4"/>
    <p:sldId id="258" r:id="rId5"/>
    <p:sldId id="295" r:id="rId6"/>
    <p:sldId id="259" r:id="rId7"/>
    <p:sldId id="260" r:id="rId8"/>
    <p:sldId id="270" r:id="rId9"/>
    <p:sldId id="269" r:id="rId10"/>
    <p:sldId id="264" r:id="rId11"/>
    <p:sldId id="272" r:id="rId12"/>
    <p:sldId id="309" r:id="rId13"/>
    <p:sldId id="265" r:id="rId14"/>
    <p:sldId id="274" r:id="rId15"/>
    <p:sldId id="261" r:id="rId16"/>
    <p:sldId id="267" r:id="rId17"/>
    <p:sldId id="310" r:id="rId18"/>
    <p:sldId id="319" r:id="rId19"/>
    <p:sldId id="329" r:id="rId20"/>
    <p:sldId id="312" r:id="rId21"/>
    <p:sldId id="313" r:id="rId22"/>
    <p:sldId id="266" r:id="rId23"/>
    <p:sldId id="320" r:id="rId24"/>
    <p:sldId id="321" r:id="rId25"/>
    <p:sldId id="322" r:id="rId26"/>
    <p:sldId id="323" r:id="rId27"/>
    <p:sldId id="324" r:id="rId28"/>
    <p:sldId id="325" r:id="rId29"/>
    <p:sldId id="333" r:id="rId30"/>
    <p:sldId id="334" r:id="rId31"/>
    <p:sldId id="315" r:id="rId32"/>
    <p:sldId id="316" r:id="rId33"/>
    <p:sldId id="277" r:id="rId34"/>
    <p:sldId id="326" r:id="rId35"/>
    <p:sldId id="327" r:id="rId36"/>
    <p:sldId id="328" r:id="rId37"/>
    <p:sldId id="284" r:id="rId38"/>
    <p:sldId id="335" r:id="rId39"/>
    <p:sldId id="283" r:id="rId40"/>
    <p:sldId id="336" r:id="rId41"/>
    <p:sldId id="339" r:id="rId42"/>
    <p:sldId id="337" r:id="rId43"/>
    <p:sldId id="338" r:id="rId44"/>
    <p:sldId id="306" r:id="rId45"/>
    <p:sldId id="340" r:id="rId46"/>
    <p:sldId id="34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62"/>
    <p:restoredTop sz="87005" autoAdjust="0"/>
  </p:normalViewPr>
  <p:slideViewPr>
    <p:cSldViewPr snapToGrid="0" snapToObjects="1">
      <p:cViewPr>
        <p:scale>
          <a:sx n="105" d="100"/>
          <a:sy n="105" d="100"/>
        </p:scale>
        <p:origin x="17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69139-9F4E-A449-8F2D-A9969811C782}" type="datetimeFigureOut">
              <a:rPr lang="en-US" smtClean="0"/>
              <a:t>11/21/17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0BC5C-354C-0748-950A-00735B1767E6}" type="slidenum">
              <a:rPr lang="en-US" smtClean="0"/>
              <a:t>‹#›</a:t>
            </a:fld>
            <a:endParaRPr lang="en-US"/>
          </a:p>
        </p:txBody>
      </p:sp>
    </p:spTree>
    <p:extLst>
      <p:ext uri="{BB962C8B-B14F-4D97-AF65-F5344CB8AC3E}">
        <p14:creationId xmlns:p14="http://schemas.microsoft.com/office/powerpoint/2010/main" val="187973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were hand picked to be here. BS veterans</a:t>
            </a:r>
            <a:r>
              <a:rPr lang="en-US" baseline="0" dirty="0" smtClean="0"/>
              <a:t> who want to go deeper, or experienced CS teachers who want to learn pedagogy for Bootstrap. You each have something to offer everyone else, you all bring something unique to the table.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BS teachers - most of you are math teachers, who've mastered the BS pedagogy. You're here to learn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CS teachers - you know the content. you're here to learn pedagogy and a completely different approach to programming. If you’ve never done functional programming before, this is a completely new approach.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you've seen BS:A, you know just how high a bar we set for ourselves in terms of polish. This isn't quite there yet - we have a strong foundation, and we’re excited to share it with you.</a:t>
            </a:r>
            <a:endParaRPr lang="en-US" dirty="0" smtClean="0"/>
          </a:p>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a:t>
            </a:fld>
            <a:endParaRPr lang="en-US"/>
          </a:p>
        </p:txBody>
      </p:sp>
    </p:spTree>
    <p:extLst>
      <p:ext uri="{BB962C8B-B14F-4D97-AF65-F5344CB8AC3E}">
        <p14:creationId xmlns:p14="http://schemas.microsoft.com/office/powerpoint/2010/main" val="119443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12</a:t>
            </a:fld>
            <a:endParaRPr lang="en-US"/>
          </a:p>
        </p:txBody>
      </p:sp>
    </p:spTree>
    <p:extLst>
      <p:ext uri="{BB962C8B-B14F-4D97-AF65-F5344CB8AC3E}">
        <p14:creationId xmlns:p14="http://schemas.microsoft.com/office/powerpoint/2010/main" val="181186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data types you already know about, can you use them to return two things? Is a number good for this? String? Image? None of these things will work for this task, but we have a way of combining things: structures. BS1 teachers, this is an upgrade to our language- new concept that we didn’t see in BS1- NEW STUFF!!!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try making some </a:t>
            </a:r>
            <a:r>
              <a:rPr lang="en-US" sz="1200" kern="1200" dirty="0" err="1" smtClean="0">
                <a:solidFill>
                  <a:schemeClr val="tx1"/>
                </a:solidFill>
                <a:effectLst/>
                <a:latin typeface="+mn-lt"/>
                <a:ea typeface="+mn-ea"/>
                <a:cs typeface="+mn-cs"/>
              </a:rPr>
              <a:t>JumperStates</a:t>
            </a:r>
            <a:r>
              <a:rPr lang="en-US" sz="1200" kern="1200" dirty="0" smtClean="0">
                <a:solidFill>
                  <a:schemeClr val="tx1"/>
                </a:solidFill>
                <a:effectLst/>
                <a:latin typeface="+mn-lt"/>
                <a:ea typeface="+mn-ea"/>
                <a:cs typeface="+mn-cs"/>
              </a:rPr>
              <a:t>, see what happens, THEN talk about capitalization</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15</a:t>
            </a:fld>
            <a:endParaRPr lang="en-US"/>
          </a:p>
        </p:txBody>
      </p:sp>
    </p:spTree>
    <p:extLst>
      <p:ext uri="{BB962C8B-B14F-4D97-AF65-F5344CB8AC3E}">
        <p14:creationId xmlns:p14="http://schemas.microsoft.com/office/powerpoint/2010/main" val="285959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data type would you use to represent each of these aspects of a Cake?</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17</a:t>
            </a:fld>
            <a:endParaRPr lang="en-US"/>
          </a:p>
        </p:txBody>
      </p:sp>
    </p:spTree>
    <p:extLst>
      <p:ext uri="{BB962C8B-B14F-4D97-AF65-F5344CB8AC3E}">
        <p14:creationId xmlns:p14="http://schemas.microsoft.com/office/powerpoint/2010/main" val="84739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SYNTAX!!!</a:t>
            </a:r>
          </a:p>
          <a:p>
            <a:r>
              <a:rPr lang="en-US" dirty="0" smtClean="0"/>
              <a:t>Data block, listing the name of the field and the type of the field,</a:t>
            </a:r>
            <a:r>
              <a:rPr lang="en-US" baseline="0" dirty="0" smtClean="0"/>
              <a:t> separated by two colons</a:t>
            </a:r>
            <a:endParaRPr lang="en-US" dirty="0" smtClean="0"/>
          </a:p>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18</a:t>
            </a:fld>
            <a:endParaRPr lang="en-US"/>
          </a:p>
        </p:txBody>
      </p:sp>
    </p:spTree>
    <p:extLst>
      <p:ext uri="{BB962C8B-B14F-4D97-AF65-F5344CB8AC3E}">
        <p14:creationId xmlns:p14="http://schemas.microsoft.com/office/powerpoint/2010/main" val="101619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19</a:t>
            </a:fld>
            <a:endParaRPr lang="en-US"/>
          </a:p>
        </p:txBody>
      </p:sp>
    </p:spTree>
    <p:extLst>
      <p:ext uri="{BB962C8B-B14F-4D97-AF65-F5344CB8AC3E}">
        <p14:creationId xmlns:p14="http://schemas.microsoft.com/office/powerpoint/2010/main" val="18693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should</a:t>
            </a:r>
            <a:r>
              <a:rPr lang="en-US" baseline="0" dirty="0" smtClean="0"/>
              <a:t> be written infix</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21</a:t>
            </a:fld>
            <a:endParaRPr lang="en-US"/>
          </a:p>
        </p:txBody>
      </p:sp>
    </p:spTree>
    <p:extLst>
      <p:ext uri="{BB962C8B-B14F-4D97-AF65-F5344CB8AC3E}">
        <p14:creationId xmlns:p14="http://schemas.microsoft.com/office/powerpoint/2010/main" val="342781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23</a:t>
            </a:fld>
            <a:endParaRPr lang="en-US"/>
          </a:p>
        </p:txBody>
      </p:sp>
    </p:spTree>
    <p:extLst>
      <p:ext uri="{BB962C8B-B14F-4D97-AF65-F5344CB8AC3E}">
        <p14:creationId xmlns:p14="http://schemas.microsoft.com/office/powerpoint/2010/main" val="28881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Workbook pg. 28- location function</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35</a:t>
            </a:fld>
            <a:endParaRPr lang="en-US"/>
          </a:p>
        </p:txBody>
      </p:sp>
    </p:spTree>
    <p:extLst>
      <p:ext uri="{BB962C8B-B14F-4D97-AF65-F5344CB8AC3E}">
        <p14:creationId xmlns:p14="http://schemas.microsoft.com/office/powerpoint/2010/main" val="181488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44</a:t>
            </a:fld>
            <a:endParaRPr lang="en-US"/>
          </a:p>
        </p:txBody>
      </p:sp>
    </p:spTree>
    <p:extLst>
      <p:ext uri="{BB962C8B-B14F-4D97-AF65-F5344CB8AC3E}">
        <p14:creationId xmlns:p14="http://schemas.microsoft.com/office/powerpoint/2010/main" val="99125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as background for the Group Photo</a:t>
            </a:r>
            <a:endParaRPr lang="en-US" dirty="0"/>
          </a:p>
        </p:txBody>
      </p:sp>
      <p:sp>
        <p:nvSpPr>
          <p:cNvPr id="4" name="Slide Number Placeholder 3"/>
          <p:cNvSpPr>
            <a:spLocks noGrp="1"/>
          </p:cNvSpPr>
          <p:nvPr>
            <p:ph type="sldNum" sz="quarter" idx="10"/>
          </p:nvPr>
        </p:nvSpPr>
        <p:spPr/>
        <p:txBody>
          <a:bodyPr/>
          <a:lstStyle/>
          <a:p>
            <a:pPr>
              <a:defRPr/>
            </a:pPr>
            <a:fld id="{40E23580-B91A-FE42-8BCC-63E0B9E7B18B}" type="slidenum">
              <a:rPr lang="en-US" altLang="en-US" smtClean="0"/>
              <a:pPr>
                <a:defRPr/>
              </a:pPr>
              <a:t>46</a:t>
            </a:fld>
            <a:endParaRPr lang="en-US" altLang="en-US"/>
          </a:p>
        </p:txBody>
      </p:sp>
    </p:spTree>
    <p:extLst>
      <p:ext uri="{BB962C8B-B14F-4D97-AF65-F5344CB8AC3E}">
        <p14:creationId xmlns:p14="http://schemas.microsoft.com/office/powerpoint/2010/main" val="164516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charset="0"/>
                <a:ea typeface="ＭＳ Ｐゴシック" charset="0"/>
                <a:cs typeface="ＭＳ Ｐゴシック" charset="0"/>
              </a:rPr>
              <a:t>Building a Bridge</a:t>
            </a:r>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We can imagine the spectrum of computer science education as a bridge. The goal of many K-12 CS courses is to get kids to reach this right side of the bridge- maybe/for some that’s AP CS in high school, taking CS classes in college, or going to work for a major tech company. </a:t>
            </a:r>
            <a:r>
              <a:rPr lang="en-US" b="1" dirty="0" smtClean="0">
                <a:latin typeface="Arial" charset="0"/>
                <a:ea typeface="ＭＳ Ｐゴシック" charset="0"/>
                <a:cs typeface="ＭＳ Ｐゴシック" charset="0"/>
              </a:rPr>
              <a:t>For all of us, the right side of the bridge means more rigorous CS.</a:t>
            </a:r>
          </a:p>
          <a:p>
            <a:r>
              <a:rPr lang="en-US" dirty="0" smtClean="0">
                <a:latin typeface="Arial" charset="0"/>
                <a:ea typeface="ＭＳ Ｐゴシック" charset="0"/>
                <a:cs typeface="ＭＳ Ｐゴシック" charset="0"/>
              </a:rPr>
              <a:t>This side tends to use languages like Java, C, maybe Python. </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Last 20 years, big cultural shift- it used to be at major tech companies, (MS, IBM, etc.) programmers were judged based on how many lines of code they wrote or the number of bugs fixed, and fixing them quickly was important.</a:t>
            </a:r>
          </a:p>
          <a:p>
            <a:r>
              <a:rPr lang="en-US" dirty="0" smtClean="0">
                <a:latin typeface="Arial" charset="0"/>
                <a:ea typeface="ＭＳ Ｐゴシック" charset="0"/>
                <a:cs typeface="ＭＳ Ｐゴシック" charset="0"/>
              </a:rPr>
              <a:t>For any of you in audience who have rushed through code and then spent 10x as much time debugging than it would have taken to solve problem in first place, you know this isn’t sustainable. And this is what tech companies grew to learn.</a:t>
            </a:r>
          </a:p>
          <a:p>
            <a:r>
              <a:rPr lang="en-US" dirty="0" smtClean="0">
                <a:latin typeface="Arial" charset="0"/>
                <a:ea typeface="ＭＳ Ｐゴシック" charset="0"/>
                <a:cs typeface="ＭＳ Ｐゴシック" charset="0"/>
              </a:rPr>
              <a:t>If you walk into your Google interview and say you know Java, they won’t care. It’s not enough to write code, your interviewer wants to see that you can write software. And that means skills that aren’t just about coding: </a:t>
            </a:r>
          </a:p>
          <a:p>
            <a:r>
              <a:rPr lang="en-US" dirty="0" smtClean="0">
                <a:latin typeface="Arial" charset="0"/>
                <a:ea typeface="ＭＳ Ｐゴシック" charset="0"/>
                <a:cs typeface="ＭＳ Ｐゴシック" charset="0"/>
              </a:rPr>
              <a:t>Writing unit tests</a:t>
            </a:r>
          </a:p>
          <a:p>
            <a:r>
              <a:rPr lang="en-US" dirty="0" smtClean="0">
                <a:latin typeface="Arial" charset="0"/>
                <a:ea typeface="ＭＳ Ｐゴシック" charset="0"/>
                <a:cs typeface="ＭＳ Ｐゴシック" charset="0"/>
              </a:rPr>
              <a:t>type specifications</a:t>
            </a:r>
          </a:p>
          <a:p>
            <a:r>
              <a:rPr lang="en-US" dirty="0" smtClean="0">
                <a:latin typeface="Arial" charset="0"/>
                <a:ea typeface="ＭＳ Ｐゴシック" charset="0"/>
                <a:cs typeface="ＭＳ Ｐゴシック" charset="0"/>
              </a:rPr>
              <a:t>documentation</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20 years ago, on the left side of the bridge….</a:t>
            </a:r>
          </a:p>
          <a:p>
            <a:r>
              <a:rPr lang="en-US" dirty="0" smtClean="0">
                <a:latin typeface="Arial" charset="0"/>
                <a:ea typeface="ＭＳ Ｐゴシック" charset="0"/>
                <a:cs typeface="ＭＳ Ｐゴシック" charset="0"/>
              </a:rPr>
              <a:t>So now kids are on this bridge and saying I love Scratch, I’ve gone through hour of code, </a:t>
            </a:r>
            <a:r>
              <a:rPr lang="en-US" b="1" dirty="0" smtClean="0">
                <a:latin typeface="Arial" charset="0"/>
                <a:ea typeface="ＭＳ Ｐゴシック" charset="0"/>
                <a:cs typeface="ＭＳ Ｐゴシック" charset="0"/>
              </a:rPr>
              <a:t>what's next?</a:t>
            </a:r>
            <a:endParaRPr lang="en-US" dirty="0"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Now we face 2 problems: 1) It’s a long way across this bridge between dragging blocks in Scratch and doing more rigorous programming in Java. </a:t>
            </a:r>
          </a:p>
          <a:p>
            <a:r>
              <a:rPr lang="en-US" dirty="0" smtClean="0">
                <a:latin typeface="Arial" charset="0"/>
                <a:ea typeface="ＭＳ Ｐゴシック" charset="0"/>
                <a:cs typeface="ＭＳ Ｐゴシック" charset="0"/>
              </a:rPr>
              <a:t>2) Maybe we’ve solved CS engagement issue, but if kids are still failing math they’re not graduating HS, and if they’re weak on important algebraic concepts like functions, in most schools they’re not able to enroll in AP chemistry, Physics, OR AP CS. </a:t>
            </a:r>
          </a:p>
          <a:p>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2</a:t>
            </a:fld>
            <a:endParaRPr lang="en-US"/>
          </a:p>
        </p:txBody>
      </p:sp>
    </p:spTree>
    <p:extLst>
      <p:ext uri="{BB962C8B-B14F-4D97-AF65-F5344CB8AC3E}">
        <p14:creationId xmlns:p14="http://schemas.microsoft.com/office/powerpoint/2010/main" val="27387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ＭＳ Ｐゴシック" charset="0"/>
              </a:rPr>
              <a:t>In BS1, we took engaged kids and taught them Racket, rigorous software engineering habits in an algebra class. </a:t>
            </a:r>
          </a:p>
          <a:p>
            <a:r>
              <a:rPr lang="en-US" dirty="0" smtClean="0">
                <a:latin typeface="Arial" charset="0"/>
                <a:ea typeface="ＭＳ Ｐゴシック" charset="0"/>
                <a:cs typeface="ＭＳ Ｐゴシック" charset="0"/>
              </a:rPr>
              <a:t>First PD workshop in 2011 Houston, TX</a:t>
            </a:r>
          </a:p>
          <a:p>
            <a:r>
              <a:rPr lang="en-US" dirty="0" smtClean="0">
                <a:latin typeface="Arial" charset="0"/>
                <a:ea typeface="ＭＳ Ｐゴシック" charset="0"/>
                <a:cs typeface="ＭＳ Ｐゴシック" charset="0"/>
              </a:rPr>
              <a:t>Thanks to teachers like you we’ve grown and now serve 15k students, fortunate to continue our research</a:t>
            </a:r>
          </a:p>
          <a:p>
            <a:r>
              <a:rPr lang="en-US" dirty="0" smtClean="0">
                <a:latin typeface="Arial" charset="0"/>
                <a:ea typeface="ＭＳ Ｐゴシック" charset="0"/>
                <a:cs typeface="ＭＳ Ｐゴシック" charset="0"/>
              </a:rPr>
              <a:t>Great results- we can show transfer from algebraic programming to an increase in algebra performance</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As students cross the bridge they have to change syntax, semantics (objects don’t work the same in one language as another) they have to change tools (if you’ve switched from Visual Studio to Eclipse knows there’s a learning curve), and we have to change curriculum (a problem solving approach in one class might be totally different than the approach taught in another)</a:t>
            </a:r>
          </a:p>
          <a:p>
            <a:endParaRPr lang="en-US" b="1" dirty="0" smtClean="0">
              <a:latin typeface="Arial" charset="0"/>
              <a:ea typeface="ＭＳ Ｐゴシック" charset="0"/>
              <a:cs typeface="ＭＳ Ｐゴシック" charset="0"/>
            </a:endParaRPr>
          </a:p>
          <a:p>
            <a:r>
              <a:rPr lang="en-US" b="1" dirty="0" smtClean="0">
                <a:latin typeface="Arial" charset="0"/>
                <a:ea typeface="ＭＳ Ｐゴシック" charset="0"/>
                <a:cs typeface="ＭＳ Ｐゴシック" charset="0"/>
              </a:rPr>
              <a:t>Each of these cause friction, and if you’re a really motivated</a:t>
            </a:r>
            <a:r>
              <a:rPr lang="en-US" b="1" baseline="0" dirty="0" smtClean="0">
                <a:latin typeface="Arial" charset="0"/>
                <a:ea typeface="ＭＳ Ｐゴシック" charset="0"/>
                <a:cs typeface="ＭＳ Ｐゴシック" charset="0"/>
              </a:rPr>
              <a:t> kid that already wants to be a computer engineer, you’ll be able to handle it. But who do you think are the kids hurt most, and most likely to fall off the bridge?</a:t>
            </a:r>
          </a:p>
          <a:p>
            <a:endParaRPr lang="en-US" b="1" baseline="0" dirty="0" smtClean="0">
              <a:latin typeface="Arial" charset="0"/>
              <a:ea typeface="ＭＳ Ｐゴシック" charset="0"/>
              <a:cs typeface="ＭＳ Ｐゴシック" charset="0"/>
            </a:endParaRPr>
          </a:p>
          <a:p>
            <a:r>
              <a:rPr lang="en-US" b="0" baseline="0" dirty="0" smtClean="0">
                <a:latin typeface="Arial" charset="0"/>
                <a:ea typeface="ＭＳ Ｐゴシック" charset="0"/>
                <a:cs typeface="ＭＳ Ｐゴシック" charset="0"/>
              </a:rPr>
              <a:t>Not just a research issue, it’s an equity issue.</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We’re all realizing that one way or another we have to cross all four</a:t>
            </a:r>
            <a:r>
              <a:rPr lang="en-US" baseline="0" dirty="0" smtClean="0">
                <a:latin typeface="Arial" charset="0"/>
                <a:ea typeface="ＭＳ Ｐゴシック" charset="0"/>
                <a:cs typeface="ＭＳ Ｐゴシック" charset="0"/>
              </a:rPr>
              <a:t> of t</a:t>
            </a:r>
            <a:r>
              <a:rPr lang="en-US" dirty="0" smtClean="0">
                <a:latin typeface="Arial" charset="0"/>
                <a:ea typeface="ＭＳ Ｐゴシック" charset="0"/>
                <a:cs typeface="ＭＳ Ｐゴシック" charset="0"/>
              </a:rPr>
              <a:t>hese hurdles. And everyone</a:t>
            </a:r>
            <a:r>
              <a:rPr lang="en-US" baseline="0" dirty="0" smtClean="0">
                <a:latin typeface="Arial" charset="0"/>
                <a:ea typeface="ＭＳ Ｐゴシック" charset="0"/>
                <a:cs typeface="ＭＳ Ｐゴシック" charset="0"/>
              </a:rPr>
              <a:t> is thinking about this: h</a:t>
            </a:r>
            <a:r>
              <a:rPr lang="en-US" dirty="0" smtClean="0">
                <a:latin typeface="Arial" charset="0"/>
                <a:ea typeface="ＭＳ Ｐゴシック" charset="0"/>
                <a:cs typeface="ＭＳ Ｐゴシック" charset="0"/>
              </a:rPr>
              <a:t>ow do we go from Scratch to Python? </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At Bootstrap, we built the software,</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the curriculum, and the pedagogy ourselves to make these transitions easier. And now, for Bootstrap:2, we’ve identified</a:t>
            </a:r>
            <a:r>
              <a:rPr lang="en-US" baseline="0" dirty="0" smtClean="0">
                <a:latin typeface="Arial" charset="0"/>
                <a:ea typeface="ＭＳ Ｐゴシック" charset="0"/>
                <a:cs typeface="ＭＳ Ｐゴシック" charset="0"/>
              </a:rPr>
              <a:t> a language that allows you to confront only two of these friction points, to make these transitions across the bridge easier for teachers and students. </a:t>
            </a:r>
            <a:r>
              <a:rPr lang="en-US" dirty="0" smtClean="0">
                <a:latin typeface="Arial" charset="0"/>
                <a:ea typeface="ＭＳ Ｐゴシック" charset="0"/>
                <a:cs typeface="ＭＳ Ｐゴシック" charset="0"/>
              </a:rPr>
              <a:t> And</a:t>
            </a:r>
            <a:r>
              <a:rPr lang="en-US" baseline="0" dirty="0" smtClean="0">
                <a:latin typeface="Arial" charset="0"/>
                <a:ea typeface="ＭＳ Ｐゴシック" charset="0"/>
                <a:cs typeface="ＭＳ Ｐゴシック" charset="0"/>
              </a:rPr>
              <a:t> I’ll introduce one of the creators of that language now!</a:t>
            </a:r>
            <a:endParaRPr lang="en-US" dirty="0" smtClean="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7FF0BC5C-354C-0748-950A-00735B1767E6}" type="slidenum">
              <a:rPr lang="en-US" smtClean="0"/>
              <a:t>3</a:t>
            </a:fld>
            <a:endParaRPr lang="en-US"/>
          </a:p>
        </p:txBody>
      </p:sp>
    </p:spTree>
    <p:extLst>
      <p:ext uri="{BB962C8B-B14F-4D97-AF65-F5344CB8AC3E}">
        <p14:creationId xmlns:p14="http://schemas.microsoft.com/office/powerpoint/2010/main" val="63184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does this slide?</a:t>
            </a:r>
          </a:p>
          <a:p>
            <a:endParaRPr lang="en-US" dirty="0" smtClean="0"/>
          </a:p>
          <a:p>
            <a:r>
              <a:rPr lang="en-US" dirty="0" smtClean="0"/>
              <a:t>Python is the 4</a:t>
            </a:r>
            <a:r>
              <a:rPr lang="en-US" baseline="30000" dirty="0" smtClean="0"/>
              <a:t>th</a:t>
            </a:r>
            <a:r>
              <a:rPr lang="en-US" dirty="0" smtClean="0"/>
              <a:t> most</a:t>
            </a:r>
            <a:r>
              <a:rPr lang="en-US" baseline="0" dirty="0" smtClean="0"/>
              <a:t> </a:t>
            </a:r>
            <a:r>
              <a:rPr lang="en-US" dirty="0" smtClean="0"/>
              <a:t>popular</a:t>
            </a:r>
            <a:r>
              <a:rPr lang="en-US" baseline="0" dirty="0" smtClean="0"/>
              <a:t> language in the world!</a:t>
            </a:r>
          </a:p>
          <a:p>
            <a:endParaRPr lang="en-US" baseline="0" dirty="0" smtClean="0"/>
          </a:p>
          <a:p>
            <a:endParaRPr lang="en-US" baseline="0" dirty="0" smtClean="0"/>
          </a:p>
          <a:p>
            <a:r>
              <a:rPr lang="en-US" dirty="0" smtClean="0">
                <a:latin typeface="Arial" charset="0"/>
                <a:ea typeface="ＭＳ Ｐゴシック" charset="0"/>
                <a:cs typeface="ＭＳ Ｐゴシック" charset="0"/>
              </a:rPr>
              <a:t>This is our solution to the issue of scale</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In BS:2 we switch languages, but we have the tool, techniques, pedagogy, stay the same. All that changes is syntax.</a:t>
            </a:r>
          </a:p>
          <a:p>
            <a:endParaRPr lang="en-US" dirty="0" smtClean="0">
              <a:latin typeface="Arial" charset="0"/>
              <a:ea typeface="ＭＳ Ｐゴシック" charset="0"/>
              <a:cs typeface="ＭＳ Ｐゴシック" charset="0"/>
            </a:endParaRPr>
          </a:p>
          <a:p>
            <a:r>
              <a:rPr lang="en-US" dirty="0" err="1" smtClean="0">
                <a:latin typeface="Arial" charset="0"/>
                <a:ea typeface="ＭＳ Ｐゴシック" charset="0"/>
                <a:cs typeface="ＭＳ Ｐゴシック" charset="0"/>
              </a:rPr>
              <a:t>Pyret</a:t>
            </a:r>
            <a:r>
              <a:rPr lang="en-US" dirty="0" smtClean="0">
                <a:latin typeface="Arial" charset="0"/>
                <a:ea typeface="ＭＳ Ｐゴシック" charset="0"/>
                <a:cs typeface="ＭＳ Ｐゴシック" charset="0"/>
              </a:rPr>
              <a:t> functional version of Python- it’s Python that’s algebraic</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4</a:t>
            </a:fld>
            <a:endParaRPr lang="en-US"/>
          </a:p>
        </p:txBody>
      </p:sp>
    </p:spTree>
    <p:extLst>
      <p:ext uri="{BB962C8B-B14F-4D97-AF65-F5344CB8AC3E}">
        <p14:creationId xmlns:p14="http://schemas.microsoft.com/office/powerpoint/2010/main" val="160877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out to get</a:t>
            </a:r>
            <a:r>
              <a:rPr lang="en-US" baseline="0" dirty="0" smtClean="0"/>
              <a:t> the foundations right. Everything else is just elbow grease.</a:t>
            </a:r>
          </a:p>
          <a:p>
            <a:endParaRPr lang="en-US" baseline="0" dirty="0" smtClean="0"/>
          </a:p>
          <a:p>
            <a:endParaRPr lang="en-US" baseline="0" dirty="0" smtClean="0"/>
          </a:p>
          <a:p>
            <a:endParaRPr lang="en-US" baseline="0" dirty="0" smtClean="0"/>
          </a:p>
          <a:p>
            <a:r>
              <a:rPr lang="en-US" baseline="0" dirty="0" smtClean="0"/>
              <a:t>We want your feedback! Especially on- </a:t>
            </a:r>
          </a:p>
          <a:p>
            <a:r>
              <a:rPr lang="en-US" baseline="0" dirty="0" smtClean="0"/>
              <a:t>Your adjustments to the new syntax, and the tool itself! One of the lead developers is here!</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5</a:t>
            </a:fld>
            <a:endParaRPr lang="en-US"/>
          </a:p>
        </p:txBody>
      </p:sp>
    </p:spTree>
    <p:extLst>
      <p:ext uri="{BB962C8B-B14F-4D97-AF65-F5344CB8AC3E}">
        <p14:creationId xmlns:p14="http://schemas.microsoft.com/office/powerpoint/2010/main" val="149221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tabs: CPO, </a:t>
            </a:r>
            <a:r>
              <a:rPr lang="en-US" dirty="0" err="1" smtClean="0"/>
              <a:t>bootstrapworld</a:t>
            </a:r>
            <a:r>
              <a:rPr lang="en-US" dirty="0" smtClean="0"/>
              <a:t> BS:R</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6</a:t>
            </a:fld>
            <a:endParaRPr lang="en-US"/>
          </a:p>
        </p:txBody>
      </p:sp>
    </p:spTree>
    <p:extLst>
      <p:ext uri="{BB962C8B-B14F-4D97-AF65-F5344CB8AC3E}">
        <p14:creationId xmlns:p14="http://schemas.microsoft.com/office/powerpoint/2010/main" val="381691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PAPER FIRST!!!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Workbook pg.1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Then </a:t>
            </a:r>
            <a:r>
              <a:rPr lang="en-US" sz="1200" kern="1200" dirty="0" smtClean="0">
                <a:solidFill>
                  <a:schemeClr val="tx1"/>
                </a:solidFill>
                <a:effectLst/>
                <a:latin typeface="+mn-lt"/>
                <a:ea typeface="+mn-ea"/>
                <a:cs typeface="+mn-cs"/>
              </a:rPr>
              <a:t>CPO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first things</a:t>
            </a:r>
            <a:r>
              <a:rPr lang="en-US" sz="1200" kern="1200" baseline="0" dirty="0" smtClean="0">
                <a:solidFill>
                  <a:schemeClr val="tx1"/>
                </a:solidFill>
                <a:effectLst/>
                <a:latin typeface="+mn-lt"/>
                <a:ea typeface="+mn-ea"/>
                <a:cs typeface="+mn-cs"/>
              </a:rPr>
              <a:t> you’ll notice is the phrase “include image” at the top of the screen. </a:t>
            </a:r>
            <a:r>
              <a:rPr lang="en-US" sz="1200" kern="1200" dirty="0" err="1" smtClean="0">
                <a:solidFill>
                  <a:schemeClr val="tx1"/>
                </a:solidFill>
                <a:effectLst/>
                <a:latin typeface="+mn-lt"/>
                <a:ea typeface="+mn-ea"/>
                <a:cs typeface="+mn-cs"/>
              </a:rPr>
              <a:t>Pyret</a:t>
            </a:r>
            <a:r>
              <a:rPr lang="en-US" sz="1200" kern="1200" dirty="0" smtClean="0">
                <a:solidFill>
                  <a:schemeClr val="tx1"/>
                </a:solidFill>
                <a:effectLst/>
                <a:latin typeface="+mn-lt"/>
                <a:ea typeface="+mn-ea"/>
                <a:cs typeface="+mn-cs"/>
              </a:rPr>
              <a:t> has even 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functions than we used in racket for Bootstrap:1, so to keep things simple, we’ve grouped some of these functions into modules. The line include image tells </a:t>
            </a:r>
            <a:r>
              <a:rPr lang="en-US" sz="1200" kern="1200" dirty="0" err="1" smtClean="0">
                <a:solidFill>
                  <a:schemeClr val="tx1"/>
                </a:solidFill>
                <a:effectLst/>
                <a:latin typeface="+mn-lt"/>
                <a:ea typeface="+mn-ea"/>
                <a:cs typeface="+mn-cs"/>
              </a:rPr>
              <a:t>Pyret</a:t>
            </a:r>
            <a:r>
              <a:rPr lang="en-US" sz="1200" kern="1200" dirty="0" smtClean="0">
                <a:solidFill>
                  <a:schemeClr val="tx1"/>
                </a:solidFill>
                <a:effectLst/>
                <a:latin typeface="+mn-lt"/>
                <a:ea typeface="+mn-ea"/>
                <a:cs typeface="+mn-cs"/>
              </a:rPr>
              <a:t> to load all of the functions from the image module so we can use familiar functions like star, triangle, rectangle, put-image, etc..</a:t>
            </a:r>
            <a:endParaRPr lang="en-US" dirty="0" smtClean="0"/>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OUTLINE- why did</a:t>
            </a:r>
            <a:r>
              <a:rPr lang="en-US" sz="1000" kern="1200" baseline="0" dirty="0" smtClean="0">
                <a:solidFill>
                  <a:schemeClr val="tx1"/>
                </a:solidFill>
                <a:effectLst/>
                <a:latin typeface="+mn-lt"/>
                <a:ea typeface="+mn-ea"/>
                <a:cs typeface="+mn-cs"/>
              </a:rPr>
              <a:t> we intentionally choose a bad name?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Pedagogy- names are just names. They don’t mean anything to the computer. Nothing about the name outline or square that will tell you what kind of an image it would be. </a:t>
            </a:r>
            <a:endParaRPr lang="en-US" sz="10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You’ll also notice we can write (4 + 5). (But with spaces!!!!) we’ve also made a compromise, because now we mandate parentheses for multiple functions.</a:t>
            </a:r>
          </a:p>
        </p:txBody>
      </p:sp>
      <p:sp>
        <p:nvSpPr>
          <p:cNvPr id="4" name="Slide Number Placeholder 3"/>
          <p:cNvSpPr>
            <a:spLocks noGrp="1"/>
          </p:cNvSpPr>
          <p:nvPr>
            <p:ph type="sldNum" sz="quarter" idx="10"/>
          </p:nvPr>
        </p:nvSpPr>
        <p:spPr/>
        <p:txBody>
          <a:bodyPr/>
          <a:lstStyle/>
          <a:p>
            <a:fld id="{7FF0BC5C-354C-0748-950A-00735B1767E6}" type="slidenum">
              <a:rPr lang="en-US" smtClean="0"/>
              <a:t>7</a:t>
            </a:fld>
            <a:endParaRPr lang="en-US"/>
          </a:p>
        </p:txBody>
      </p:sp>
    </p:spTree>
    <p:extLst>
      <p:ext uri="{BB962C8B-B14F-4D97-AF65-F5344CB8AC3E}">
        <p14:creationId xmlns:p14="http://schemas.microsoft.com/office/powerpoint/2010/main" val="17266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num-sqrt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Pyret</a:t>
            </a:r>
            <a:r>
              <a:rPr lang="en-US" sz="1200" kern="1200" dirty="0" smtClean="0">
                <a:solidFill>
                  <a:schemeClr val="tx1"/>
                </a:solidFill>
                <a:effectLst/>
                <a:latin typeface="+mn-lt"/>
                <a:ea typeface="+mn-ea"/>
                <a:cs typeface="+mn-cs"/>
              </a:rPr>
              <a:t>, many of the function names force students to be conscious of what inputs they’re taking in</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8</a:t>
            </a:fld>
            <a:endParaRPr lang="en-US"/>
          </a:p>
        </p:txBody>
      </p:sp>
    </p:spTree>
    <p:extLst>
      <p:ext uri="{BB962C8B-B14F-4D97-AF65-F5344CB8AC3E}">
        <p14:creationId xmlns:p14="http://schemas.microsoft.com/office/powerpoint/2010/main" val="59372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Closing: you’ve gotten familiar with </a:t>
            </a:r>
            <a:r>
              <a:rPr lang="en-US" sz="1200" kern="1200" dirty="0" err="1" smtClean="0">
                <a:solidFill>
                  <a:schemeClr val="tx1"/>
                </a:solidFill>
                <a:effectLst/>
                <a:latin typeface="+mn-lt"/>
                <a:ea typeface="+mn-ea"/>
                <a:cs typeface="+mn-cs"/>
              </a:rPr>
              <a:t>Pyret</a:t>
            </a:r>
            <a:r>
              <a:rPr lang="en-US" sz="1200" kern="1200" dirty="0" smtClean="0">
                <a:solidFill>
                  <a:schemeClr val="tx1"/>
                </a:solidFill>
                <a:effectLst/>
                <a:latin typeface="+mn-lt"/>
                <a:ea typeface="+mn-ea"/>
                <a:cs typeface="+mn-cs"/>
              </a:rPr>
              <a:t> syntax, for those familiar with BS1, the design recipe still works, and for those of you who weren’t, you’ll get very familiar with DR soon. </a:t>
            </a:r>
            <a:endParaRPr lang="en-US" dirty="0"/>
          </a:p>
        </p:txBody>
      </p:sp>
      <p:sp>
        <p:nvSpPr>
          <p:cNvPr id="4" name="Slide Number Placeholder 3"/>
          <p:cNvSpPr>
            <a:spLocks noGrp="1"/>
          </p:cNvSpPr>
          <p:nvPr>
            <p:ph type="sldNum" sz="quarter" idx="10"/>
          </p:nvPr>
        </p:nvSpPr>
        <p:spPr/>
        <p:txBody>
          <a:bodyPr/>
          <a:lstStyle/>
          <a:p>
            <a:fld id="{7FF0BC5C-354C-0748-950A-00735B1767E6}" type="slidenum">
              <a:rPr lang="en-US" smtClean="0"/>
              <a:t>11</a:t>
            </a:fld>
            <a:endParaRPr lang="en-US"/>
          </a:p>
        </p:txBody>
      </p:sp>
    </p:spTree>
    <p:extLst>
      <p:ext uri="{BB962C8B-B14F-4D97-AF65-F5344CB8AC3E}">
        <p14:creationId xmlns:p14="http://schemas.microsoft.com/office/powerpoint/2010/main" val="164964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Picture 1" descr="bootstrap-22.jpg"/>
          <p:cNvPicPr>
            <a:picLocks noChangeAspect="1"/>
          </p:cNvPicPr>
          <p:nvPr/>
        </p:nvPicPr>
        <p:blipFill>
          <a:blip r:embed="rId2">
            <a:extLst>
              <a:ext uri="{28A0092B-C50C-407E-A947-70E740481C1C}">
                <a14:useLocalDpi xmlns:a14="http://schemas.microsoft.com/office/drawing/2010/main" val="0"/>
              </a:ext>
            </a:extLst>
          </a:blip>
          <a:srcRect l="-1636"/>
          <a:stretch>
            <a:fillRect/>
          </a:stretch>
        </p:blipFill>
        <p:spPr bwMode="auto">
          <a:xfrm>
            <a:off x="-149225" y="0"/>
            <a:ext cx="92932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3416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8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416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pic>
        <p:nvPicPr>
          <p:cNvPr id="2" name="Picture 1" descr="_MK196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941391"/>
          </a:xfrm>
          <a:prstGeom prst="rect">
            <a:avLst/>
          </a:prstGeom>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776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dirty="0"/>
          </a:p>
        </p:txBody>
      </p:sp>
      <p:sp>
        <p:nvSpPr>
          <p:cNvPr id="27" name="Content Placeholder 26"/>
          <p:cNvSpPr>
            <a:spLocks noGrp="1"/>
          </p:cNvSpPr>
          <p:nvPr>
            <p:ph idx="1"/>
          </p:nvPr>
        </p:nvSpPr>
        <p:spPr/>
        <p:txBody>
          <a:bodyPr/>
          <a:lstStyle>
            <a:lvl1pPr>
              <a:buClr>
                <a:schemeClr val="bg1"/>
              </a:buClr>
              <a:defRPr>
                <a:solidFill>
                  <a:srgbClr val="000000"/>
                </a:solidFill>
                <a:latin typeface="Helvetica"/>
                <a:cs typeface="Helvetica"/>
              </a:defRPr>
            </a:lvl1pPr>
            <a:lvl2pPr>
              <a:buClr>
                <a:schemeClr val="bg1"/>
              </a:buClr>
              <a:defRPr>
                <a:solidFill>
                  <a:schemeClr val="bg1"/>
                </a:solidFill>
                <a:latin typeface="Helvetica"/>
                <a:cs typeface="Helvetica"/>
              </a:defRPr>
            </a:lvl2pPr>
            <a:lvl3pPr>
              <a:buClr>
                <a:schemeClr val="bg1"/>
              </a:buClr>
              <a:defRPr>
                <a:solidFill>
                  <a:srgbClr val="000000"/>
                </a:solidFill>
                <a:latin typeface="Helvetica"/>
                <a:cs typeface="Helvetica"/>
              </a:defRPr>
            </a:lvl3pPr>
            <a:lvl4pPr>
              <a:buClr>
                <a:schemeClr val="bg1"/>
              </a:buClr>
              <a:defRPr>
                <a:solidFill>
                  <a:schemeClr val="bg1"/>
                </a:solidFill>
                <a:latin typeface="Helvetica"/>
                <a:cs typeface="Helvetica"/>
              </a:defRPr>
            </a:lvl4pPr>
            <a:lvl5pPr>
              <a:buClr>
                <a:schemeClr val="bg1"/>
              </a:buClr>
              <a:defRPr>
                <a:solidFill>
                  <a:schemeClr val="bg1"/>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4"/>
          <p:cNvSpPr>
            <a:spLocks noGrp="1"/>
          </p:cNvSpPr>
          <p:nvPr>
            <p:ph type="dt" sz="half" idx="10"/>
          </p:nvPr>
        </p:nvSpPr>
        <p:spPr>
          <a:xfrm>
            <a:off x="3048000" y="6477000"/>
            <a:ext cx="2514600" cy="288925"/>
          </a:xfrm>
        </p:spPr>
        <p:txBody>
          <a:bodyPr/>
          <a:lstStyle>
            <a:lvl1pPr algn="l">
              <a:defRPr>
                <a:solidFill>
                  <a:srgbClr val="000000"/>
                </a:solidFill>
              </a:defRPr>
            </a:lvl1pPr>
          </a:lstStyle>
          <a:p>
            <a:fld id="{955EA87C-04DB-DE4F-9899-1E72F7189EAE}" type="datetimeFigureOut">
              <a:rPr lang="en-US" smtClean="0"/>
              <a:t>11/21/17</a:t>
            </a:fld>
            <a:endParaRPr lang="en-US"/>
          </a:p>
        </p:txBody>
      </p:sp>
      <p:sp>
        <p:nvSpPr>
          <p:cNvPr id="5" name="Footer Placeholder 18"/>
          <p:cNvSpPr>
            <a:spLocks noGrp="1"/>
          </p:cNvSpPr>
          <p:nvPr>
            <p:ph type="ftr" sz="quarter" idx="11"/>
          </p:nvPr>
        </p:nvSpPr>
        <p:spPr>
          <a:xfrm>
            <a:off x="152400" y="6477000"/>
            <a:ext cx="2895600" cy="288925"/>
          </a:xfrm>
        </p:spPr>
        <p:txBody>
          <a:bodyPr/>
          <a:lstStyle>
            <a:lvl1pPr algn="l">
              <a:defRPr>
                <a:solidFill>
                  <a:srgbClr val="000000"/>
                </a:solidFill>
              </a:defRPr>
            </a:lvl1pPr>
          </a:lstStyle>
          <a:p>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80246D79-457B-6741-B139-1A59FA50F9FC}" type="slidenum">
              <a:rPr lang="en-US" smtClean="0"/>
              <a:t>‹#›</a:t>
            </a:fld>
            <a:endParaRPr lang="en-US"/>
          </a:p>
        </p:txBody>
      </p:sp>
    </p:spTree>
    <p:extLst>
      <p:ext uri="{BB962C8B-B14F-4D97-AF65-F5344CB8AC3E}">
        <p14:creationId xmlns:p14="http://schemas.microsoft.com/office/powerpoint/2010/main" val="100626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87880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5636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6689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05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77191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b="-4187"/>
          <a:stretch>
            <a:fillRect/>
          </a:stretch>
        </p:blipFill>
        <p:spPr bwMode="auto">
          <a:xfrm>
            <a:off x="0" y="-17463"/>
            <a:ext cx="9144000" cy="611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95858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7_Section Header">
    <p:spTree>
      <p:nvGrpSpPr>
        <p:cNvPr id="1" name=""/>
        <p:cNvGrpSpPr/>
        <p:nvPr/>
      </p:nvGrpSpPr>
      <p:grpSpPr>
        <a:xfrm>
          <a:off x="0" y="0"/>
          <a:ext cx="0" cy="0"/>
          <a:chOff x="0" y="0"/>
          <a:chExt cx="0" cy="0"/>
        </a:xfrm>
      </p:grpSpPr>
      <p:pic>
        <p:nvPicPr>
          <p:cNvPr id="2" name="Picture 1" descr="_MK196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897217"/>
          </a:xfrm>
          <a:prstGeom prst="rect">
            <a:avLst/>
          </a:prstGeom>
        </p:spPr>
      </p:pic>
      <p:pic>
        <p:nvPicPr>
          <p:cNvPr id="4" name="Picture 12" descr="Bootstrap 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228600" y="5486400"/>
            <a:ext cx="8686800" cy="1184825"/>
          </a:xfrm>
        </p:spPr>
        <p:txBody>
          <a:bodyPr rtlCol="0" anchor="t">
            <a:noAutofit/>
          </a:bodyPr>
          <a:lstStyle>
            <a:lvl1pPr algn="r">
              <a:defRPr sz="5400">
                <a:effectLst>
                  <a:glow rad="50800">
                    <a:schemeClr val="bg1">
                      <a:alpha val="75000"/>
                    </a:schemeClr>
                  </a:glow>
                  <a:reflection blurRad="12700" stA="21000" endA="300" endPos="55000" dir="5400000" sy="-90000" algn="bl" rotWithShap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969070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914400"/>
            <a:ext cx="9144000" cy="5943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2"/>
          </p:nvPr>
        </p:nvSpPr>
        <p:spPr>
          <a:xfrm>
            <a:off x="3505200" y="6477000"/>
            <a:ext cx="2514600" cy="2889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solidFill>
                  <a:srgbClr val="D38E27"/>
                </a:solidFill>
              </a:defRPr>
            </a:lvl1pPr>
          </a:lstStyle>
          <a:p>
            <a:fld id="{955EA87C-04DB-DE4F-9899-1E72F7189EAE}" type="datetimeFigureOut">
              <a:rPr lang="en-US" smtClean="0"/>
              <a:t>11/21/17</a:t>
            </a:fld>
            <a:endParaRPr lang="en-US"/>
          </a:p>
        </p:txBody>
      </p:sp>
      <p:sp>
        <p:nvSpPr>
          <p:cNvPr id="28" name="Footer Placeholder 27"/>
          <p:cNvSpPr>
            <a:spLocks noGrp="1"/>
          </p:cNvSpPr>
          <p:nvPr>
            <p:ph type="ftr" sz="quarter" idx="3"/>
          </p:nvPr>
        </p:nvSpPr>
        <p:spPr>
          <a:xfrm>
            <a:off x="152400" y="6477000"/>
            <a:ext cx="3352800" cy="288925"/>
          </a:xfrm>
          <a:prstGeom prst="rect">
            <a:avLst/>
          </a:prstGeom>
        </p:spPr>
        <p:txBody>
          <a:bodyPr vert="horz"/>
          <a:lstStyle>
            <a:lvl1pPr algn="l" eaLnBrk="1" latinLnBrk="0" hangingPunct="1">
              <a:defRPr kumimoji="0" sz="1200">
                <a:solidFill>
                  <a:schemeClr val="accent1">
                    <a:shade val="75000"/>
                  </a:schemeClr>
                </a:solidFill>
                <a:ea typeface="ＭＳ Ｐゴシック" charset="-128"/>
                <a:cs typeface="ＭＳ Ｐゴシック" charset="-128"/>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fld id="{80246D79-457B-6741-B139-1A59FA50F9FC}" type="slidenum">
              <a:rPr lang="en-US" smtClean="0"/>
              <a:t>‹#›</a:t>
            </a:fld>
            <a:endParaRPr lang="en-US"/>
          </a:p>
        </p:txBody>
      </p:sp>
      <p:sp>
        <p:nvSpPr>
          <p:cNvPr id="1040" name="Text Box 8"/>
          <p:cNvSpPr txBox="1">
            <a:spLocks noChangeArrowheads="1"/>
          </p:cNvSpPr>
          <p:nvPr/>
        </p:nvSpPr>
        <p:spPr bwMode="auto">
          <a:xfrm>
            <a:off x="6781800" y="61722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endParaRPr lang="en-US" smtClean="0"/>
          </a:p>
        </p:txBody>
      </p:sp>
      <p:sp>
        <p:nvSpPr>
          <p:cNvPr id="10" name="Title Placeholder 9"/>
          <p:cNvSpPr>
            <a:spLocks noGrp="1"/>
          </p:cNvSpPr>
          <p:nvPr>
            <p:ph type="title"/>
          </p:nvPr>
        </p:nvSpPr>
        <p:spPr>
          <a:xfrm>
            <a:off x="304800" y="0"/>
            <a:ext cx="8686800" cy="838200"/>
          </a:xfrm>
          <a:prstGeom prst="rect">
            <a:avLst/>
          </a:prstGeom>
        </p:spPr>
        <p:txBody>
          <a:bodyPr vert="horz" anchor="ctr">
            <a:normAutofit/>
          </a:bodyPr>
          <a:lstStyle/>
          <a:p>
            <a:r>
              <a:rPr lang="en-US" smtClean="0"/>
              <a:t>Click to edit Master title style</a:t>
            </a:r>
            <a:endParaRPr lang="en-US" dirty="0"/>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4800" y="0"/>
            <a:ext cx="1217404" cy="1533930"/>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r" rtl="0" eaLnBrk="1" fontAlgn="base" hangingPunct="1">
        <a:spcBef>
          <a:spcPct val="0"/>
        </a:spcBef>
        <a:spcAft>
          <a:spcPct val="0"/>
        </a:spcAft>
        <a:defRPr sz="3600" b="1" kern="1200">
          <a:solidFill>
            <a:schemeClr val="tx1"/>
          </a:solidFill>
          <a:effectLst>
            <a:reflection blurRad="12700" stA="21000" endA="300" endPos="55000" dir="5400000" sy="-90000" algn="bl" rotWithShape="0"/>
          </a:effectLst>
          <a:latin typeface="Helvetica"/>
          <a:ea typeface="ＭＳ Ｐゴシック" charset="-128"/>
          <a:cs typeface="Helvetica"/>
        </a:defRPr>
      </a:lvl1pPr>
      <a:lvl2pPr algn="r" rtl="0" eaLnBrk="1" fontAlgn="base" hangingPunct="1">
        <a:spcBef>
          <a:spcPct val="0"/>
        </a:spcBef>
        <a:spcAft>
          <a:spcPct val="0"/>
        </a:spcAft>
        <a:defRPr sz="3600" b="1">
          <a:solidFill>
            <a:schemeClr val="tx1"/>
          </a:solidFill>
          <a:latin typeface="Helvetica" charset="0"/>
          <a:ea typeface="ＭＳ Ｐゴシック" charset="-128"/>
          <a:cs typeface="ＭＳ Ｐゴシック" charset="-128"/>
        </a:defRPr>
      </a:lvl2pPr>
      <a:lvl3pPr algn="r" rtl="0" eaLnBrk="1" fontAlgn="base" hangingPunct="1">
        <a:spcBef>
          <a:spcPct val="0"/>
        </a:spcBef>
        <a:spcAft>
          <a:spcPct val="0"/>
        </a:spcAft>
        <a:defRPr sz="3600" b="1">
          <a:solidFill>
            <a:schemeClr val="tx1"/>
          </a:solidFill>
          <a:latin typeface="Helvetica" charset="0"/>
          <a:ea typeface="ＭＳ Ｐゴシック" charset="-128"/>
          <a:cs typeface="ＭＳ Ｐゴシック" charset="-128"/>
        </a:defRPr>
      </a:lvl3pPr>
      <a:lvl4pPr algn="r" rtl="0" eaLnBrk="1" fontAlgn="base" hangingPunct="1">
        <a:spcBef>
          <a:spcPct val="0"/>
        </a:spcBef>
        <a:spcAft>
          <a:spcPct val="0"/>
        </a:spcAft>
        <a:defRPr sz="3600" b="1">
          <a:solidFill>
            <a:schemeClr val="tx1"/>
          </a:solidFill>
          <a:latin typeface="Helvetica" charset="0"/>
          <a:ea typeface="ＭＳ Ｐゴシック" charset="-128"/>
          <a:cs typeface="ＭＳ Ｐゴシック" charset="-128"/>
        </a:defRPr>
      </a:lvl4pPr>
      <a:lvl5pPr algn="r" rtl="0" eaLnBrk="1" fontAlgn="base" hangingPunct="1">
        <a:spcBef>
          <a:spcPct val="0"/>
        </a:spcBef>
        <a:spcAft>
          <a:spcPct val="0"/>
        </a:spcAft>
        <a:defRPr sz="3600" b="1">
          <a:solidFill>
            <a:schemeClr val="tx1"/>
          </a:solidFill>
          <a:latin typeface="Helvetica"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tx1"/>
        </a:buClr>
        <a:buSzPct val="70000"/>
        <a:buFont typeface="Wingdings" charset="0"/>
        <a:buChar char="§"/>
        <a:defRPr sz="2800" kern="1200">
          <a:solidFill>
            <a:srgbClr val="000000"/>
          </a:solidFill>
          <a:latin typeface="Helvetica"/>
          <a:ea typeface="ＭＳ Ｐゴシック" charset="-128"/>
          <a:cs typeface="Helvetica"/>
        </a:defRPr>
      </a:lvl1pPr>
      <a:lvl2pPr marL="742950" indent="-285750" algn="l" rtl="0" eaLnBrk="1" fontAlgn="base" hangingPunct="1">
        <a:spcBef>
          <a:spcPct val="20000"/>
        </a:spcBef>
        <a:spcAft>
          <a:spcPct val="0"/>
        </a:spcAft>
        <a:buClr>
          <a:schemeClr val="tx1"/>
        </a:buClr>
        <a:buSzPct val="70000"/>
        <a:buFont typeface="Wingdings" charset="0"/>
        <a:buChar char="§"/>
        <a:defRPr sz="2400" kern="1200">
          <a:solidFill>
            <a:srgbClr val="000000"/>
          </a:solidFill>
          <a:latin typeface="Helvetica"/>
          <a:ea typeface="ＭＳ Ｐゴシック" charset="-128"/>
          <a:cs typeface="Helvetica"/>
        </a:defRPr>
      </a:lvl2pPr>
      <a:lvl3pPr marL="1143000" indent="-228600" algn="l" rtl="0" eaLnBrk="1" fontAlgn="base" hangingPunct="1">
        <a:spcBef>
          <a:spcPct val="20000"/>
        </a:spcBef>
        <a:spcAft>
          <a:spcPct val="0"/>
        </a:spcAft>
        <a:buClr>
          <a:schemeClr val="tx1"/>
        </a:buClr>
        <a:buSzPct val="70000"/>
        <a:buFont typeface="Wingdings" charset="0"/>
        <a:buChar char="§"/>
        <a:defRPr sz="2000" kern="1200">
          <a:solidFill>
            <a:srgbClr val="000000"/>
          </a:solidFill>
          <a:latin typeface="Helvetica"/>
          <a:ea typeface="ＭＳ Ｐゴシック" charset="-128"/>
          <a:cs typeface="Helvetica"/>
        </a:defRPr>
      </a:lvl3pPr>
      <a:lvl4pPr marL="1600200" indent="-228600" algn="l" rtl="0" eaLnBrk="1" fontAlgn="base" hangingPunct="1">
        <a:spcBef>
          <a:spcPct val="20000"/>
        </a:spcBef>
        <a:spcAft>
          <a:spcPct val="0"/>
        </a:spcAft>
        <a:buClr>
          <a:schemeClr val="tx1"/>
        </a:buClr>
        <a:buSzPct val="70000"/>
        <a:buFont typeface="Wingdings" charset="0"/>
        <a:buChar char="§"/>
        <a:defRPr kern="1200">
          <a:solidFill>
            <a:srgbClr val="000000"/>
          </a:solidFill>
          <a:latin typeface="Helvetica"/>
          <a:ea typeface="ＭＳ Ｐゴシック" charset="-128"/>
          <a:cs typeface="Helvetica"/>
        </a:defRPr>
      </a:lvl4pPr>
      <a:lvl5pPr marL="2057400" indent="-228600" algn="l" rtl="0" eaLnBrk="1" fontAlgn="base" hangingPunct="1">
        <a:spcBef>
          <a:spcPct val="20000"/>
        </a:spcBef>
        <a:spcAft>
          <a:spcPct val="0"/>
        </a:spcAft>
        <a:buClr>
          <a:schemeClr val="tx1"/>
        </a:buClr>
        <a:buSzPct val="60000"/>
        <a:buFont typeface="Wingdings" charset="0"/>
        <a:buChar char="§"/>
        <a:defRPr sz="1600" kern="1200">
          <a:solidFill>
            <a:srgbClr val="000000"/>
          </a:solidFill>
          <a:latin typeface="Helvetica"/>
          <a:ea typeface="ＭＳ Ｐゴシック" charset="-128"/>
          <a:cs typeface="Helvetica"/>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tif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tiff"/><Relationship Id="rId9" Type="http://schemas.openxmlformats.org/officeDocument/2006/relationships/image" Target="../media/image20.em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tiff"/><Relationship Id="rId5"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56" y="5913120"/>
            <a:ext cx="1600200" cy="758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 y="4424543"/>
            <a:ext cx="1783080" cy="2246682"/>
          </a:xfrm>
          <a:prstGeom prst="rect">
            <a:avLst/>
          </a:prstGeom>
        </p:spPr>
      </p:pic>
      <p:sp>
        <p:nvSpPr>
          <p:cNvPr id="4" name="Title 3"/>
          <p:cNvSpPr>
            <a:spLocks noGrp="1"/>
          </p:cNvSpPr>
          <p:nvPr>
            <p:ph type="title"/>
          </p:nvPr>
        </p:nvSpPr>
        <p:spPr/>
        <p:txBody>
          <a:bodyPr/>
          <a:lstStyle/>
          <a:p>
            <a:r>
              <a:rPr lang="en-US" dirty="0" err="1" smtClean="0"/>
              <a:t>Bootstrap:Reactive</a:t>
            </a:r>
            <a:endParaRPr lang="en-US" dirty="0"/>
          </a:p>
        </p:txBody>
      </p:sp>
    </p:spTree>
    <p:extLst>
      <p:ext uri="{BB962C8B-B14F-4D97-AF65-F5344CB8AC3E}">
        <p14:creationId xmlns:p14="http://schemas.microsoft.com/office/powerpoint/2010/main" val="1609631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 Recipe</a:t>
            </a:r>
            <a:endParaRPr lang="en-US" dirty="0"/>
          </a:p>
        </p:txBody>
      </p:sp>
      <p:pic>
        <p:nvPicPr>
          <p:cNvPr id="5" name="Content Placeholder 4" descr="Screenshot 2015-08-17 21.16.16.png"/>
          <p:cNvPicPr>
            <a:picLocks noGrp="1" noChangeAspect="1"/>
          </p:cNvPicPr>
          <p:nvPr>
            <p:ph idx="1"/>
          </p:nvPr>
        </p:nvPicPr>
        <p:blipFill>
          <a:blip r:embed="rId2">
            <a:extLst>
              <a:ext uri="{28A0092B-C50C-407E-A947-70E740481C1C}">
                <a14:useLocalDpi xmlns:a14="http://schemas.microsoft.com/office/drawing/2010/main" val="0"/>
              </a:ext>
            </a:extLst>
          </a:blip>
          <a:srcRect t="1467" b="1467"/>
          <a:stretch>
            <a:fillRect/>
          </a:stretch>
        </p:blipFill>
        <p:spPr>
          <a:xfrm>
            <a:off x="0" y="1605488"/>
            <a:ext cx="9144000" cy="5130116"/>
          </a:xfrm>
        </p:spPr>
      </p:pic>
      <p:sp>
        <p:nvSpPr>
          <p:cNvPr id="7" name="TextBox 6"/>
          <p:cNvSpPr txBox="1"/>
          <p:nvPr/>
        </p:nvSpPr>
        <p:spPr>
          <a:xfrm>
            <a:off x="502357" y="1545723"/>
            <a:ext cx="1346200" cy="584776"/>
          </a:xfrm>
          <a:prstGeom prst="rect">
            <a:avLst/>
          </a:prstGeom>
          <a:noFill/>
        </p:spPr>
        <p:txBody>
          <a:bodyPr wrap="square" rtlCol="0">
            <a:spAutoFit/>
          </a:bodyPr>
          <a:lstStyle/>
          <a:p>
            <a:r>
              <a:rPr lang="en-US" sz="3200" dirty="0" smtClean="0">
                <a:solidFill>
                  <a:srgbClr val="000000"/>
                </a:solidFill>
                <a:latin typeface="Trebuchet MS"/>
                <a:cs typeface="Trebuchet MS"/>
              </a:rPr>
              <a:t>triple</a:t>
            </a:r>
            <a:endParaRPr lang="en-US" sz="3200" dirty="0">
              <a:solidFill>
                <a:srgbClr val="000000"/>
              </a:solidFill>
              <a:latin typeface="Trebuchet MS"/>
              <a:cs typeface="Trebuchet MS"/>
            </a:endParaRPr>
          </a:p>
        </p:txBody>
      </p:sp>
      <p:sp>
        <p:nvSpPr>
          <p:cNvPr id="8" name="TextBox 7"/>
          <p:cNvSpPr txBox="1"/>
          <p:nvPr/>
        </p:nvSpPr>
        <p:spPr>
          <a:xfrm>
            <a:off x="925690" y="4701110"/>
            <a:ext cx="1213557" cy="584776"/>
          </a:xfrm>
          <a:prstGeom prst="rect">
            <a:avLst/>
          </a:prstGeom>
          <a:noFill/>
        </p:spPr>
        <p:txBody>
          <a:bodyPr wrap="square" rtlCol="0">
            <a:spAutoFit/>
          </a:bodyPr>
          <a:lstStyle/>
          <a:p>
            <a:r>
              <a:rPr lang="en-US" sz="3200" dirty="0" smtClean="0">
                <a:solidFill>
                  <a:srgbClr val="000000"/>
                </a:solidFill>
                <a:latin typeface="Trebuchet MS"/>
                <a:cs typeface="Trebuchet MS"/>
              </a:rPr>
              <a:t>triple</a:t>
            </a:r>
            <a:endParaRPr lang="en-US" sz="3200" dirty="0">
              <a:solidFill>
                <a:srgbClr val="000000"/>
              </a:solidFill>
              <a:latin typeface="Trebuchet MS"/>
              <a:cs typeface="Trebuchet MS"/>
            </a:endParaRPr>
          </a:p>
        </p:txBody>
      </p:sp>
      <p:sp>
        <p:nvSpPr>
          <p:cNvPr id="9" name="TextBox 8"/>
          <p:cNvSpPr txBox="1"/>
          <p:nvPr/>
        </p:nvSpPr>
        <p:spPr>
          <a:xfrm>
            <a:off x="925690" y="3556439"/>
            <a:ext cx="1213557" cy="584776"/>
          </a:xfrm>
          <a:prstGeom prst="rect">
            <a:avLst/>
          </a:prstGeom>
          <a:noFill/>
        </p:spPr>
        <p:txBody>
          <a:bodyPr wrap="square" rtlCol="0">
            <a:spAutoFit/>
          </a:bodyPr>
          <a:lstStyle/>
          <a:p>
            <a:r>
              <a:rPr lang="en-US" sz="3200" dirty="0" smtClean="0">
                <a:solidFill>
                  <a:srgbClr val="000000"/>
                </a:solidFill>
                <a:latin typeface="Trebuchet MS"/>
                <a:cs typeface="Trebuchet MS"/>
              </a:rPr>
              <a:t>triple</a:t>
            </a:r>
            <a:endParaRPr lang="en-US" sz="3200" dirty="0">
              <a:solidFill>
                <a:srgbClr val="000000"/>
              </a:solidFill>
              <a:latin typeface="Trebuchet MS"/>
              <a:cs typeface="Trebuchet MS"/>
            </a:endParaRPr>
          </a:p>
        </p:txBody>
      </p:sp>
      <p:sp>
        <p:nvSpPr>
          <p:cNvPr id="12" name="TextBox 11"/>
          <p:cNvSpPr txBox="1"/>
          <p:nvPr/>
        </p:nvSpPr>
        <p:spPr>
          <a:xfrm>
            <a:off x="3237089" y="1545723"/>
            <a:ext cx="1828799" cy="584776"/>
          </a:xfrm>
          <a:prstGeom prst="rect">
            <a:avLst/>
          </a:prstGeom>
          <a:noFill/>
        </p:spPr>
        <p:txBody>
          <a:bodyPr wrap="square" rtlCol="0">
            <a:spAutoFit/>
          </a:bodyPr>
          <a:lstStyle/>
          <a:p>
            <a:r>
              <a:rPr lang="en-US" sz="3200" dirty="0" smtClean="0">
                <a:solidFill>
                  <a:srgbClr val="000000"/>
                </a:solidFill>
                <a:latin typeface="Trebuchet MS"/>
                <a:cs typeface="Trebuchet MS"/>
              </a:rPr>
              <a:t>Number</a:t>
            </a:r>
            <a:endParaRPr lang="en-US" sz="3200" dirty="0">
              <a:solidFill>
                <a:srgbClr val="000000"/>
              </a:solidFill>
              <a:latin typeface="Trebuchet MS"/>
              <a:cs typeface="Trebuchet MS"/>
            </a:endParaRPr>
          </a:p>
        </p:txBody>
      </p:sp>
      <p:sp>
        <p:nvSpPr>
          <p:cNvPr id="13" name="TextBox 12"/>
          <p:cNvSpPr txBox="1"/>
          <p:nvPr/>
        </p:nvSpPr>
        <p:spPr>
          <a:xfrm>
            <a:off x="6028268" y="1545723"/>
            <a:ext cx="2170288" cy="584776"/>
          </a:xfrm>
          <a:prstGeom prst="rect">
            <a:avLst/>
          </a:prstGeom>
          <a:noFill/>
        </p:spPr>
        <p:txBody>
          <a:bodyPr wrap="square" rtlCol="0">
            <a:spAutoFit/>
          </a:bodyPr>
          <a:lstStyle/>
          <a:p>
            <a:r>
              <a:rPr lang="en-US" sz="3200" dirty="0" smtClean="0">
                <a:solidFill>
                  <a:srgbClr val="000000"/>
                </a:solidFill>
                <a:latin typeface="Trebuchet MS"/>
                <a:cs typeface="Trebuchet MS"/>
              </a:rPr>
              <a:t>Number</a:t>
            </a:r>
            <a:endParaRPr lang="en-US" sz="3200" dirty="0">
              <a:solidFill>
                <a:srgbClr val="000000"/>
              </a:solidFill>
              <a:latin typeface="Trebuchet MS"/>
              <a:cs typeface="Trebuchet MS"/>
            </a:endParaRPr>
          </a:p>
        </p:txBody>
      </p:sp>
      <p:sp>
        <p:nvSpPr>
          <p:cNvPr id="14" name="TextBox 13"/>
          <p:cNvSpPr txBox="1"/>
          <p:nvPr/>
        </p:nvSpPr>
        <p:spPr>
          <a:xfrm>
            <a:off x="925690" y="2988240"/>
            <a:ext cx="1346200" cy="584776"/>
          </a:xfrm>
          <a:prstGeom prst="rect">
            <a:avLst/>
          </a:prstGeom>
          <a:noFill/>
        </p:spPr>
        <p:txBody>
          <a:bodyPr wrap="square" rtlCol="0">
            <a:spAutoFit/>
          </a:bodyPr>
          <a:lstStyle/>
          <a:p>
            <a:r>
              <a:rPr lang="en-US" sz="3200" dirty="0" smtClean="0">
                <a:solidFill>
                  <a:srgbClr val="000000"/>
                </a:solidFill>
                <a:latin typeface="Trebuchet MS"/>
                <a:cs typeface="Trebuchet MS"/>
              </a:rPr>
              <a:t>triple</a:t>
            </a:r>
            <a:endParaRPr lang="en-US" sz="3200" dirty="0">
              <a:solidFill>
                <a:srgbClr val="000000"/>
              </a:solidFill>
              <a:latin typeface="Trebuchet MS"/>
              <a:cs typeface="Trebuchet MS"/>
            </a:endParaRPr>
          </a:p>
        </p:txBody>
      </p:sp>
      <p:sp>
        <p:nvSpPr>
          <p:cNvPr id="16" name="TextBox 15"/>
          <p:cNvSpPr txBox="1"/>
          <p:nvPr/>
        </p:nvSpPr>
        <p:spPr>
          <a:xfrm>
            <a:off x="2446868" y="2998049"/>
            <a:ext cx="671688" cy="584776"/>
          </a:xfrm>
          <a:prstGeom prst="rect">
            <a:avLst/>
          </a:prstGeom>
          <a:noFill/>
        </p:spPr>
        <p:txBody>
          <a:bodyPr wrap="square" rtlCol="0">
            <a:spAutoFit/>
          </a:bodyPr>
          <a:lstStyle/>
          <a:p>
            <a:r>
              <a:rPr lang="en-US" sz="3200" dirty="0">
                <a:solidFill>
                  <a:srgbClr val="000000"/>
                </a:solidFill>
                <a:latin typeface="Trebuchet MS"/>
                <a:cs typeface="Trebuchet MS"/>
              </a:rPr>
              <a:t>6</a:t>
            </a:r>
          </a:p>
        </p:txBody>
      </p:sp>
      <p:sp>
        <p:nvSpPr>
          <p:cNvPr id="17" name="TextBox 16"/>
          <p:cNvSpPr txBox="1"/>
          <p:nvPr/>
        </p:nvSpPr>
        <p:spPr>
          <a:xfrm>
            <a:off x="2379136" y="3592278"/>
            <a:ext cx="739420" cy="584776"/>
          </a:xfrm>
          <a:prstGeom prst="rect">
            <a:avLst/>
          </a:prstGeom>
          <a:noFill/>
        </p:spPr>
        <p:txBody>
          <a:bodyPr wrap="square" rtlCol="0">
            <a:spAutoFit/>
          </a:bodyPr>
          <a:lstStyle/>
          <a:p>
            <a:r>
              <a:rPr lang="en-US" sz="3200" dirty="0" smtClean="0">
                <a:solidFill>
                  <a:srgbClr val="000000"/>
                </a:solidFill>
                <a:latin typeface="Trebuchet MS"/>
                <a:cs typeface="Trebuchet MS"/>
              </a:rPr>
              <a:t>13</a:t>
            </a:r>
            <a:endParaRPr lang="en-US" sz="3200" dirty="0">
              <a:solidFill>
                <a:srgbClr val="000000"/>
              </a:solidFill>
              <a:latin typeface="Trebuchet MS"/>
              <a:cs typeface="Trebuchet MS"/>
            </a:endParaRPr>
          </a:p>
        </p:txBody>
      </p:sp>
      <p:sp>
        <p:nvSpPr>
          <p:cNvPr id="22" name="Rectangle 21"/>
          <p:cNvSpPr/>
          <p:nvPr/>
        </p:nvSpPr>
        <p:spPr>
          <a:xfrm>
            <a:off x="2446868" y="2988240"/>
            <a:ext cx="544688" cy="1329760"/>
          </a:xfrm>
          <a:prstGeom prst="rect">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065888" y="3035724"/>
            <a:ext cx="1346200" cy="584776"/>
          </a:xfrm>
          <a:prstGeom prst="rect">
            <a:avLst/>
          </a:prstGeom>
          <a:noFill/>
        </p:spPr>
        <p:txBody>
          <a:bodyPr wrap="square" rtlCol="0">
            <a:spAutoFit/>
          </a:bodyPr>
          <a:lstStyle/>
          <a:p>
            <a:r>
              <a:rPr lang="en-US" sz="3200" dirty="0" smtClean="0">
                <a:solidFill>
                  <a:srgbClr val="000000"/>
                </a:solidFill>
                <a:latin typeface="Trebuchet MS"/>
                <a:cs typeface="Trebuchet MS"/>
              </a:rPr>
              <a:t>6 * 3</a:t>
            </a:r>
            <a:endParaRPr lang="en-US" sz="3200" dirty="0">
              <a:solidFill>
                <a:srgbClr val="000000"/>
              </a:solidFill>
              <a:latin typeface="Trebuchet MS"/>
              <a:cs typeface="Trebuchet MS"/>
            </a:endParaRPr>
          </a:p>
        </p:txBody>
      </p:sp>
      <p:sp>
        <p:nvSpPr>
          <p:cNvPr id="19" name="TextBox 18"/>
          <p:cNvSpPr txBox="1"/>
          <p:nvPr/>
        </p:nvSpPr>
        <p:spPr>
          <a:xfrm>
            <a:off x="4873980" y="3620500"/>
            <a:ext cx="1377241" cy="584776"/>
          </a:xfrm>
          <a:prstGeom prst="rect">
            <a:avLst/>
          </a:prstGeom>
          <a:noFill/>
        </p:spPr>
        <p:txBody>
          <a:bodyPr wrap="square" rtlCol="0">
            <a:spAutoFit/>
          </a:bodyPr>
          <a:lstStyle/>
          <a:p>
            <a:r>
              <a:rPr lang="en-US" sz="3200" dirty="0" smtClean="0">
                <a:solidFill>
                  <a:srgbClr val="000000"/>
                </a:solidFill>
                <a:latin typeface="Trebuchet MS"/>
                <a:cs typeface="Trebuchet MS"/>
              </a:rPr>
              <a:t>13 * 3</a:t>
            </a:r>
            <a:endParaRPr lang="en-US" sz="3200" dirty="0">
              <a:solidFill>
                <a:srgbClr val="000000"/>
              </a:solidFill>
              <a:latin typeface="Trebuchet MS"/>
              <a:cs typeface="Trebuchet MS"/>
            </a:endParaRPr>
          </a:p>
        </p:txBody>
      </p:sp>
      <p:sp>
        <p:nvSpPr>
          <p:cNvPr id="23" name="Rectangle 22"/>
          <p:cNvSpPr/>
          <p:nvPr/>
        </p:nvSpPr>
        <p:spPr>
          <a:xfrm>
            <a:off x="4873980" y="3035724"/>
            <a:ext cx="544688" cy="1329760"/>
          </a:xfrm>
          <a:prstGeom prst="rect">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Callout 23"/>
          <p:cNvSpPr/>
          <p:nvPr/>
        </p:nvSpPr>
        <p:spPr>
          <a:xfrm>
            <a:off x="2991556" y="2344280"/>
            <a:ext cx="1405467" cy="691444"/>
          </a:xfrm>
          <a:prstGeom prst="wedgeEllipseCallout">
            <a:avLst>
              <a:gd name="adj1" fmla="val -51957"/>
              <a:gd name="adj2" fmla="val 74745"/>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Callout 24"/>
          <p:cNvSpPr/>
          <p:nvPr/>
        </p:nvSpPr>
        <p:spPr>
          <a:xfrm>
            <a:off x="2991556" y="2344280"/>
            <a:ext cx="1405467" cy="691444"/>
          </a:xfrm>
          <a:prstGeom prst="wedgeEllipseCallout">
            <a:avLst>
              <a:gd name="adj1" fmla="val 81577"/>
              <a:gd name="adj2" fmla="val 48214"/>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n</a:t>
            </a:r>
          </a:p>
        </p:txBody>
      </p:sp>
      <p:sp>
        <p:nvSpPr>
          <p:cNvPr id="26" name="TextBox 25"/>
          <p:cNvSpPr txBox="1"/>
          <p:nvPr/>
        </p:nvSpPr>
        <p:spPr>
          <a:xfrm>
            <a:off x="3118556" y="4730018"/>
            <a:ext cx="1213557" cy="584776"/>
          </a:xfrm>
          <a:prstGeom prst="rect">
            <a:avLst/>
          </a:prstGeom>
          <a:noFill/>
        </p:spPr>
        <p:txBody>
          <a:bodyPr wrap="square" rtlCol="0">
            <a:spAutoFit/>
          </a:bodyPr>
          <a:lstStyle/>
          <a:p>
            <a:r>
              <a:rPr lang="en-US" sz="3200" dirty="0">
                <a:solidFill>
                  <a:srgbClr val="000000"/>
                </a:solidFill>
                <a:latin typeface="Trebuchet MS"/>
                <a:cs typeface="Trebuchet MS"/>
              </a:rPr>
              <a:t>n</a:t>
            </a:r>
          </a:p>
        </p:txBody>
      </p:sp>
      <p:sp>
        <p:nvSpPr>
          <p:cNvPr id="27" name="TextBox 26"/>
          <p:cNvSpPr txBox="1"/>
          <p:nvPr/>
        </p:nvSpPr>
        <p:spPr>
          <a:xfrm>
            <a:off x="2511777" y="5455083"/>
            <a:ext cx="1213557" cy="584776"/>
          </a:xfrm>
          <a:prstGeom prst="rect">
            <a:avLst/>
          </a:prstGeom>
          <a:noFill/>
        </p:spPr>
        <p:txBody>
          <a:bodyPr wrap="square" rtlCol="0">
            <a:spAutoFit/>
          </a:bodyPr>
          <a:lstStyle/>
          <a:p>
            <a:r>
              <a:rPr lang="en-US" sz="3200" dirty="0" smtClean="0">
                <a:solidFill>
                  <a:srgbClr val="000000"/>
                </a:solidFill>
                <a:latin typeface="Trebuchet MS"/>
                <a:cs typeface="Trebuchet MS"/>
              </a:rPr>
              <a:t>n * 3</a:t>
            </a:r>
            <a:endParaRPr lang="en-US" sz="3200" dirty="0">
              <a:solidFill>
                <a:srgbClr val="000000"/>
              </a:solidFill>
              <a:latin typeface="Trebuchet MS"/>
              <a:cs typeface="Trebuchet MS"/>
            </a:endParaRPr>
          </a:p>
        </p:txBody>
      </p:sp>
    </p:spTree>
    <p:extLst>
      <p:ext uri="{BB962C8B-B14F-4D97-AF65-F5344CB8AC3E}">
        <p14:creationId xmlns:p14="http://schemas.microsoft.com/office/powerpoint/2010/main" val="34571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3" grpId="0" animBg="1"/>
      <p:bldP spid="24" grpId="0" animBg="1"/>
      <p:bldP spid="25" grpId="0" animBg="1"/>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 Recipe</a:t>
            </a:r>
            <a:endParaRPr lang="en-US" dirty="0"/>
          </a:p>
        </p:txBody>
      </p:sp>
      <p:pic>
        <p:nvPicPr>
          <p:cNvPr id="5" name="Content Placeholder 4" descr="Screenshot 2015-08-17 21.16.16.png"/>
          <p:cNvPicPr>
            <a:picLocks noGrp="1" noChangeAspect="1"/>
          </p:cNvPicPr>
          <p:nvPr>
            <p:ph idx="1"/>
          </p:nvPr>
        </p:nvPicPr>
        <p:blipFill>
          <a:blip r:embed="rId3">
            <a:extLst>
              <a:ext uri="{28A0092B-C50C-407E-A947-70E740481C1C}">
                <a14:useLocalDpi xmlns:a14="http://schemas.microsoft.com/office/drawing/2010/main" val="0"/>
              </a:ext>
            </a:extLst>
          </a:blip>
          <a:srcRect t="1467" b="1467"/>
          <a:stretch>
            <a:fillRect/>
          </a:stretch>
        </p:blipFill>
        <p:spPr>
          <a:xfrm>
            <a:off x="0" y="1605488"/>
            <a:ext cx="9144000" cy="5130116"/>
          </a:xfrm>
        </p:spPr>
      </p:pic>
      <p:sp>
        <p:nvSpPr>
          <p:cNvPr id="7" name="TextBox 6"/>
          <p:cNvSpPr txBox="1"/>
          <p:nvPr/>
        </p:nvSpPr>
        <p:spPr>
          <a:xfrm>
            <a:off x="502357" y="1518829"/>
            <a:ext cx="1346200" cy="584776"/>
          </a:xfrm>
          <a:prstGeom prst="rect">
            <a:avLst/>
          </a:prstGeom>
          <a:noFill/>
        </p:spPr>
        <p:txBody>
          <a:bodyPr wrap="square" rtlCol="0">
            <a:spAutoFit/>
          </a:bodyPr>
          <a:lstStyle/>
          <a:p>
            <a:r>
              <a:rPr lang="en-US" sz="3200" dirty="0" err="1" smtClean="0">
                <a:solidFill>
                  <a:srgbClr val="000000"/>
                </a:solidFill>
                <a:latin typeface="Trebuchet MS"/>
                <a:cs typeface="Trebuchet MS"/>
              </a:rPr>
              <a:t>gt</a:t>
            </a:r>
            <a:endParaRPr lang="en-US" sz="3200" dirty="0">
              <a:solidFill>
                <a:srgbClr val="000000"/>
              </a:solidFill>
              <a:latin typeface="Trebuchet MS"/>
              <a:cs typeface="Trebuchet MS"/>
            </a:endParaRPr>
          </a:p>
        </p:txBody>
      </p:sp>
      <p:sp>
        <p:nvSpPr>
          <p:cNvPr id="8" name="TextBox 7"/>
          <p:cNvSpPr txBox="1"/>
          <p:nvPr/>
        </p:nvSpPr>
        <p:spPr>
          <a:xfrm>
            <a:off x="1979792" y="4746925"/>
            <a:ext cx="705556" cy="584776"/>
          </a:xfrm>
          <a:prstGeom prst="rect">
            <a:avLst/>
          </a:prstGeom>
          <a:noFill/>
        </p:spPr>
        <p:txBody>
          <a:bodyPr wrap="square" rtlCol="0">
            <a:spAutoFit/>
          </a:bodyPr>
          <a:lstStyle/>
          <a:p>
            <a:r>
              <a:rPr lang="en-US" sz="3200" dirty="0" err="1" smtClean="0">
                <a:solidFill>
                  <a:srgbClr val="000000"/>
                </a:solidFill>
                <a:latin typeface="Trebuchet MS"/>
                <a:cs typeface="Trebuchet MS"/>
              </a:rPr>
              <a:t>gt</a:t>
            </a:r>
            <a:endParaRPr lang="en-US" sz="3200" dirty="0">
              <a:solidFill>
                <a:srgbClr val="000000"/>
              </a:solidFill>
              <a:latin typeface="Trebuchet MS"/>
              <a:cs typeface="Trebuchet MS"/>
            </a:endParaRPr>
          </a:p>
        </p:txBody>
      </p:sp>
      <p:sp>
        <p:nvSpPr>
          <p:cNvPr id="9" name="TextBox 8"/>
          <p:cNvSpPr txBox="1"/>
          <p:nvPr/>
        </p:nvSpPr>
        <p:spPr>
          <a:xfrm>
            <a:off x="1471791" y="3597375"/>
            <a:ext cx="1213557" cy="584776"/>
          </a:xfrm>
          <a:prstGeom prst="rect">
            <a:avLst/>
          </a:prstGeom>
          <a:noFill/>
        </p:spPr>
        <p:txBody>
          <a:bodyPr wrap="square" rtlCol="0">
            <a:spAutoFit/>
          </a:bodyPr>
          <a:lstStyle/>
          <a:p>
            <a:r>
              <a:rPr lang="en-US" sz="3200" dirty="0" err="1" smtClean="0">
                <a:solidFill>
                  <a:srgbClr val="000000"/>
                </a:solidFill>
                <a:latin typeface="Trebuchet MS"/>
                <a:cs typeface="Trebuchet MS"/>
              </a:rPr>
              <a:t>gt</a:t>
            </a:r>
            <a:endParaRPr lang="en-US" sz="3200" dirty="0">
              <a:solidFill>
                <a:srgbClr val="000000"/>
              </a:solidFill>
              <a:latin typeface="Trebuchet MS"/>
              <a:cs typeface="Trebuchet MS"/>
            </a:endParaRPr>
          </a:p>
        </p:txBody>
      </p:sp>
      <p:sp>
        <p:nvSpPr>
          <p:cNvPr id="12" name="TextBox 11"/>
          <p:cNvSpPr txBox="1"/>
          <p:nvPr/>
        </p:nvSpPr>
        <p:spPr>
          <a:xfrm>
            <a:off x="3237089" y="1518829"/>
            <a:ext cx="1828799" cy="584776"/>
          </a:xfrm>
          <a:prstGeom prst="rect">
            <a:avLst/>
          </a:prstGeom>
          <a:noFill/>
        </p:spPr>
        <p:txBody>
          <a:bodyPr wrap="square" rtlCol="0">
            <a:spAutoFit/>
          </a:bodyPr>
          <a:lstStyle/>
          <a:p>
            <a:r>
              <a:rPr lang="en-US" sz="3200" dirty="0" smtClean="0">
                <a:solidFill>
                  <a:srgbClr val="000000"/>
                </a:solidFill>
                <a:latin typeface="Trebuchet MS"/>
                <a:cs typeface="Trebuchet MS"/>
              </a:rPr>
              <a:t>Number</a:t>
            </a:r>
            <a:endParaRPr lang="en-US" sz="3200" dirty="0">
              <a:solidFill>
                <a:srgbClr val="000000"/>
              </a:solidFill>
              <a:latin typeface="Trebuchet MS"/>
              <a:cs typeface="Trebuchet MS"/>
            </a:endParaRPr>
          </a:p>
        </p:txBody>
      </p:sp>
      <p:sp>
        <p:nvSpPr>
          <p:cNvPr id="13" name="TextBox 12"/>
          <p:cNvSpPr txBox="1"/>
          <p:nvPr/>
        </p:nvSpPr>
        <p:spPr>
          <a:xfrm>
            <a:off x="6028268" y="1518829"/>
            <a:ext cx="2170288" cy="584776"/>
          </a:xfrm>
          <a:prstGeom prst="rect">
            <a:avLst/>
          </a:prstGeom>
          <a:noFill/>
        </p:spPr>
        <p:txBody>
          <a:bodyPr wrap="square" rtlCol="0">
            <a:spAutoFit/>
          </a:bodyPr>
          <a:lstStyle/>
          <a:p>
            <a:r>
              <a:rPr lang="en-US" sz="3200" dirty="0" smtClean="0">
                <a:solidFill>
                  <a:srgbClr val="000000"/>
                </a:solidFill>
                <a:latin typeface="Trebuchet MS"/>
                <a:cs typeface="Trebuchet MS"/>
              </a:rPr>
              <a:t>Image</a:t>
            </a:r>
            <a:endParaRPr lang="en-US" sz="3200" dirty="0">
              <a:solidFill>
                <a:srgbClr val="000000"/>
              </a:solidFill>
              <a:latin typeface="Trebuchet MS"/>
              <a:cs typeface="Trebuchet MS"/>
            </a:endParaRPr>
          </a:p>
        </p:txBody>
      </p:sp>
      <p:sp>
        <p:nvSpPr>
          <p:cNvPr id="14" name="TextBox 13"/>
          <p:cNvSpPr txBox="1"/>
          <p:nvPr/>
        </p:nvSpPr>
        <p:spPr>
          <a:xfrm>
            <a:off x="1471791" y="2971663"/>
            <a:ext cx="753532" cy="584776"/>
          </a:xfrm>
          <a:prstGeom prst="rect">
            <a:avLst/>
          </a:prstGeom>
          <a:noFill/>
        </p:spPr>
        <p:txBody>
          <a:bodyPr wrap="square" rtlCol="0">
            <a:spAutoFit/>
          </a:bodyPr>
          <a:lstStyle/>
          <a:p>
            <a:r>
              <a:rPr lang="en-US" sz="3200" dirty="0" err="1" smtClean="0">
                <a:solidFill>
                  <a:srgbClr val="000000"/>
                </a:solidFill>
                <a:latin typeface="Trebuchet MS"/>
                <a:cs typeface="Trebuchet MS"/>
              </a:rPr>
              <a:t>gt</a:t>
            </a:r>
            <a:endParaRPr lang="en-US" sz="3200" dirty="0">
              <a:solidFill>
                <a:srgbClr val="000000"/>
              </a:solidFill>
              <a:latin typeface="Trebuchet MS"/>
              <a:cs typeface="Trebuchet MS"/>
            </a:endParaRPr>
          </a:p>
        </p:txBody>
      </p:sp>
      <p:sp>
        <p:nvSpPr>
          <p:cNvPr id="16" name="TextBox 15"/>
          <p:cNvSpPr txBox="1"/>
          <p:nvPr/>
        </p:nvSpPr>
        <p:spPr>
          <a:xfrm>
            <a:off x="2446868" y="2998049"/>
            <a:ext cx="671688" cy="584776"/>
          </a:xfrm>
          <a:prstGeom prst="rect">
            <a:avLst/>
          </a:prstGeom>
          <a:noFill/>
        </p:spPr>
        <p:txBody>
          <a:bodyPr wrap="square" rtlCol="0">
            <a:spAutoFit/>
          </a:bodyPr>
          <a:lstStyle/>
          <a:p>
            <a:r>
              <a:rPr lang="en-US" sz="3200" dirty="0">
                <a:solidFill>
                  <a:srgbClr val="000000"/>
                </a:solidFill>
                <a:latin typeface="Trebuchet MS"/>
                <a:cs typeface="Trebuchet MS"/>
              </a:rPr>
              <a:t>7</a:t>
            </a:r>
          </a:p>
        </p:txBody>
      </p:sp>
      <p:sp>
        <p:nvSpPr>
          <p:cNvPr id="17" name="TextBox 16"/>
          <p:cNvSpPr txBox="1"/>
          <p:nvPr/>
        </p:nvSpPr>
        <p:spPr>
          <a:xfrm>
            <a:off x="2379136" y="3592278"/>
            <a:ext cx="739420" cy="584776"/>
          </a:xfrm>
          <a:prstGeom prst="rect">
            <a:avLst/>
          </a:prstGeom>
          <a:noFill/>
        </p:spPr>
        <p:txBody>
          <a:bodyPr wrap="square" rtlCol="0">
            <a:spAutoFit/>
          </a:bodyPr>
          <a:lstStyle/>
          <a:p>
            <a:r>
              <a:rPr lang="en-US" sz="3200" dirty="0" smtClean="0">
                <a:solidFill>
                  <a:srgbClr val="000000"/>
                </a:solidFill>
                <a:latin typeface="Trebuchet MS"/>
                <a:cs typeface="Trebuchet MS"/>
              </a:rPr>
              <a:t>22</a:t>
            </a:r>
            <a:endParaRPr lang="en-US" sz="3200" dirty="0">
              <a:solidFill>
                <a:srgbClr val="000000"/>
              </a:solidFill>
              <a:latin typeface="Trebuchet MS"/>
              <a:cs typeface="Trebuchet MS"/>
            </a:endParaRPr>
          </a:p>
        </p:txBody>
      </p:sp>
      <p:sp>
        <p:nvSpPr>
          <p:cNvPr id="22" name="Rectangle 21"/>
          <p:cNvSpPr/>
          <p:nvPr/>
        </p:nvSpPr>
        <p:spPr>
          <a:xfrm>
            <a:off x="2387605" y="2955620"/>
            <a:ext cx="544688" cy="1329760"/>
          </a:xfrm>
          <a:prstGeom prst="rect">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205112" y="3047768"/>
            <a:ext cx="5743222" cy="523220"/>
          </a:xfrm>
          <a:prstGeom prst="rect">
            <a:avLst/>
          </a:prstGeom>
          <a:noFill/>
        </p:spPr>
        <p:txBody>
          <a:bodyPr wrap="square" rtlCol="0">
            <a:spAutoFit/>
          </a:bodyPr>
          <a:lstStyle/>
          <a:p>
            <a:r>
              <a:rPr lang="en-US" sz="2800" dirty="0">
                <a:solidFill>
                  <a:srgbClr val="000000"/>
                </a:solidFill>
                <a:latin typeface="Trebuchet MS"/>
                <a:cs typeface="Trebuchet MS"/>
              </a:rPr>
              <a:t>t</a:t>
            </a:r>
            <a:r>
              <a:rPr lang="en-US" sz="2800" dirty="0" smtClean="0">
                <a:solidFill>
                  <a:srgbClr val="000000"/>
                </a:solidFill>
                <a:latin typeface="Trebuchet MS"/>
                <a:cs typeface="Trebuchet MS"/>
              </a:rPr>
              <a:t>riangle(7, “solid”, “green”)</a:t>
            </a:r>
            <a:endParaRPr lang="en-US" sz="2800" dirty="0">
              <a:solidFill>
                <a:srgbClr val="000000"/>
              </a:solidFill>
              <a:latin typeface="Trebuchet MS"/>
              <a:cs typeface="Trebuchet MS"/>
            </a:endParaRPr>
          </a:p>
        </p:txBody>
      </p:sp>
      <p:sp>
        <p:nvSpPr>
          <p:cNvPr id="19" name="TextBox 18"/>
          <p:cNvSpPr txBox="1"/>
          <p:nvPr/>
        </p:nvSpPr>
        <p:spPr>
          <a:xfrm>
            <a:off x="4205112" y="3620500"/>
            <a:ext cx="4938888" cy="523220"/>
          </a:xfrm>
          <a:prstGeom prst="rect">
            <a:avLst/>
          </a:prstGeom>
          <a:noFill/>
        </p:spPr>
        <p:txBody>
          <a:bodyPr wrap="square" rtlCol="0">
            <a:spAutoFit/>
          </a:bodyPr>
          <a:lstStyle/>
          <a:p>
            <a:r>
              <a:rPr lang="en-US" sz="2800" dirty="0">
                <a:solidFill>
                  <a:srgbClr val="000000"/>
                </a:solidFill>
                <a:latin typeface="Trebuchet MS"/>
                <a:cs typeface="Trebuchet MS"/>
              </a:rPr>
              <a:t>t</a:t>
            </a:r>
            <a:r>
              <a:rPr lang="en-US" sz="2800" dirty="0" smtClean="0">
                <a:solidFill>
                  <a:srgbClr val="000000"/>
                </a:solidFill>
                <a:latin typeface="Trebuchet MS"/>
                <a:cs typeface="Trebuchet MS"/>
              </a:rPr>
              <a:t>riangle(22, </a:t>
            </a:r>
            <a:r>
              <a:rPr lang="en-US" sz="2800" dirty="0">
                <a:solidFill>
                  <a:srgbClr val="000000"/>
                </a:solidFill>
                <a:latin typeface="Trebuchet MS"/>
                <a:cs typeface="Trebuchet MS"/>
              </a:rPr>
              <a:t>“solid”, “green”)</a:t>
            </a:r>
          </a:p>
        </p:txBody>
      </p:sp>
      <p:sp>
        <p:nvSpPr>
          <p:cNvPr id="23" name="Rectangle 22"/>
          <p:cNvSpPr/>
          <p:nvPr/>
        </p:nvSpPr>
        <p:spPr>
          <a:xfrm>
            <a:off x="5635976" y="3035724"/>
            <a:ext cx="544688" cy="1329760"/>
          </a:xfrm>
          <a:prstGeom prst="rect">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Callout 23"/>
          <p:cNvSpPr/>
          <p:nvPr/>
        </p:nvSpPr>
        <p:spPr>
          <a:xfrm>
            <a:off x="3465689" y="2356324"/>
            <a:ext cx="1405467" cy="691444"/>
          </a:xfrm>
          <a:prstGeom prst="wedgeEllipseCallout">
            <a:avLst>
              <a:gd name="adj1" fmla="val -81073"/>
              <a:gd name="adj2" fmla="val 52296"/>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Callout 24"/>
          <p:cNvSpPr/>
          <p:nvPr/>
        </p:nvSpPr>
        <p:spPr>
          <a:xfrm>
            <a:off x="3502378" y="2356324"/>
            <a:ext cx="1405467" cy="691444"/>
          </a:xfrm>
          <a:prstGeom prst="wedgeEllipseCallout">
            <a:avLst>
              <a:gd name="adj1" fmla="val 98645"/>
              <a:gd name="adj2" fmla="val 50255"/>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FFFF"/>
                </a:solidFill>
              </a:rPr>
              <a:t>size</a:t>
            </a:r>
            <a:endParaRPr lang="en-US" sz="3200" b="1" dirty="0">
              <a:solidFill>
                <a:srgbClr val="FFFFFF"/>
              </a:solidFill>
            </a:endParaRPr>
          </a:p>
        </p:txBody>
      </p:sp>
      <p:sp>
        <p:nvSpPr>
          <p:cNvPr id="26" name="TextBox 25"/>
          <p:cNvSpPr txBox="1"/>
          <p:nvPr/>
        </p:nvSpPr>
        <p:spPr>
          <a:xfrm>
            <a:off x="3118556" y="4730018"/>
            <a:ext cx="1213557" cy="584776"/>
          </a:xfrm>
          <a:prstGeom prst="rect">
            <a:avLst/>
          </a:prstGeom>
          <a:noFill/>
        </p:spPr>
        <p:txBody>
          <a:bodyPr wrap="square" rtlCol="0">
            <a:spAutoFit/>
          </a:bodyPr>
          <a:lstStyle/>
          <a:p>
            <a:r>
              <a:rPr lang="en-US" sz="3200" dirty="0" smtClean="0">
                <a:solidFill>
                  <a:srgbClr val="000000"/>
                </a:solidFill>
                <a:latin typeface="Trebuchet MS"/>
                <a:cs typeface="Trebuchet MS"/>
              </a:rPr>
              <a:t>size</a:t>
            </a:r>
            <a:endParaRPr lang="en-US" sz="3200" dirty="0">
              <a:solidFill>
                <a:srgbClr val="000000"/>
              </a:solidFill>
              <a:latin typeface="Trebuchet MS"/>
              <a:cs typeface="Trebuchet MS"/>
            </a:endParaRPr>
          </a:p>
        </p:txBody>
      </p:sp>
      <p:sp>
        <p:nvSpPr>
          <p:cNvPr id="27" name="TextBox 26"/>
          <p:cNvSpPr txBox="1"/>
          <p:nvPr/>
        </p:nvSpPr>
        <p:spPr>
          <a:xfrm>
            <a:off x="1471791" y="5455083"/>
            <a:ext cx="6660445" cy="584776"/>
          </a:xfrm>
          <a:prstGeom prst="rect">
            <a:avLst/>
          </a:prstGeom>
          <a:noFill/>
        </p:spPr>
        <p:txBody>
          <a:bodyPr wrap="square" rtlCol="0">
            <a:spAutoFit/>
          </a:bodyPr>
          <a:lstStyle/>
          <a:p>
            <a:r>
              <a:rPr lang="en-US" sz="3200" dirty="0">
                <a:solidFill>
                  <a:srgbClr val="000000"/>
                </a:solidFill>
                <a:latin typeface="Trebuchet MS"/>
                <a:cs typeface="Trebuchet MS"/>
              </a:rPr>
              <a:t>t</a:t>
            </a:r>
            <a:r>
              <a:rPr lang="en-US" sz="3200" dirty="0" smtClean="0">
                <a:solidFill>
                  <a:srgbClr val="000000"/>
                </a:solidFill>
                <a:latin typeface="Trebuchet MS"/>
                <a:cs typeface="Trebuchet MS"/>
              </a:rPr>
              <a:t>riangle(size, </a:t>
            </a:r>
            <a:r>
              <a:rPr lang="en-US" sz="3200" dirty="0">
                <a:solidFill>
                  <a:srgbClr val="000000"/>
                </a:solidFill>
                <a:latin typeface="Trebuchet MS"/>
                <a:cs typeface="Trebuchet MS"/>
              </a:rPr>
              <a:t>“solid”, “green”)</a:t>
            </a:r>
          </a:p>
        </p:txBody>
      </p:sp>
    </p:spTree>
    <p:extLst>
      <p:ext uri="{BB962C8B-B14F-4D97-AF65-F5344CB8AC3E}">
        <p14:creationId xmlns:p14="http://schemas.microsoft.com/office/powerpoint/2010/main" val="4001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3" grpId="0" animBg="1"/>
      <p:bldP spid="24" grpId="0" animBg="1"/>
      <p:bldP spid="25"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in </a:t>
            </a:r>
            <a:r>
              <a:rPr lang="en-US" dirty="0" err="1" smtClean="0"/>
              <a:t>Pyret</a:t>
            </a:r>
            <a:endParaRPr lang="en-US" dirty="0"/>
          </a:p>
        </p:txBody>
      </p:sp>
      <p:sp>
        <p:nvSpPr>
          <p:cNvPr id="3" name="Content Placeholder 2"/>
          <p:cNvSpPr>
            <a:spLocks noGrp="1"/>
          </p:cNvSpPr>
          <p:nvPr>
            <p:ph idx="1"/>
          </p:nvPr>
        </p:nvSpPr>
        <p:spPr/>
        <p:txBody>
          <a:bodyPr/>
          <a:lstStyle/>
          <a:p>
            <a:pPr marL="0" indent="0">
              <a:buNone/>
            </a:pPr>
            <a:r>
              <a:rPr lang="en-US" sz="2400" dirty="0" smtClean="0"/>
              <a:t>#  put-image :   Image, Number, Number, Image   -&gt;   Image</a:t>
            </a:r>
          </a:p>
          <a:p>
            <a:pPr marL="0" indent="0">
              <a:buNone/>
            </a:pPr>
            <a:endParaRPr lang="en-US" sz="2400" dirty="0" smtClean="0"/>
          </a:p>
          <a:p>
            <a:pPr marL="0" indent="0">
              <a:buNone/>
            </a:pPr>
            <a:r>
              <a:rPr lang="en-US" dirty="0" smtClean="0"/>
              <a:t>#  image-width    :   Image    -&gt;     Number</a:t>
            </a:r>
          </a:p>
          <a:p>
            <a:pPr marL="0" indent="0">
              <a:buNone/>
            </a:pPr>
            <a:r>
              <a:rPr lang="en-US" dirty="0"/>
              <a:t>#  image</a:t>
            </a:r>
            <a:r>
              <a:rPr lang="en-US" dirty="0" smtClean="0"/>
              <a:t>-height   </a:t>
            </a:r>
            <a:r>
              <a:rPr lang="en-US" dirty="0"/>
              <a:t>:   Image    -&gt;     </a:t>
            </a:r>
            <a:r>
              <a:rPr lang="en-US" dirty="0" smtClean="0"/>
              <a:t>Number</a:t>
            </a:r>
          </a:p>
          <a:p>
            <a:pPr marL="0" indent="0">
              <a:buNone/>
            </a:pPr>
            <a:r>
              <a:rPr lang="en-US" dirty="0" smtClean="0"/>
              <a:t># flip-horizontal   :    Image   -&gt;     Image</a:t>
            </a:r>
          </a:p>
          <a:p>
            <a:pPr marL="0" indent="0">
              <a:buNone/>
            </a:pPr>
            <a:r>
              <a:rPr lang="en-US" dirty="0"/>
              <a:t># flip</a:t>
            </a:r>
            <a:r>
              <a:rPr lang="en-US" dirty="0" smtClean="0"/>
              <a:t>-vertical       </a:t>
            </a:r>
            <a:r>
              <a:rPr lang="en-US" dirty="0"/>
              <a:t>:    Image   -&gt;     </a:t>
            </a:r>
            <a:r>
              <a:rPr lang="en-US" dirty="0" smtClean="0"/>
              <a:t>Image</a:t>
            </a:r>
          </a:p>
          <a:p>
            <a:pPr marL="0" indent="0">
              <a:buNone/>
            </a:pPr>
            <a:r>
              <a:rPr lang="en-US" dirty="0" smtClean="0"/>
              <a:t># scale         :   Number, Image -&gt;   Image</a:t>
            </a:r>
          </a:p>
          <a:p>
            <a:pPr marL="0" indent="0">
              <a:buNone/>
            </a:pPr>
            <a:r>
              <a:rPr lang="en-US" dirty="0" smtClean="0"/>
              <a:t># rotate      :    Number, Image    -&gt;   Image</a:t>
            </a:r>
            <a:endParaRPr lang="en-US"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1233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a:t>
            </a:r>
            <a:endParaRPr lang="en-US" dirty="0"/>
          </a:p>
        </p:txBody>
      </p:sp>
    </p:spTree>
    <p:extLst>
      <p:ext uri="{BB962C8B-B14F-4D97-AF65-F5344CB8AC3E}">
        <p14:creationId xmlns:p14="http://schemas.microsoft.com/office/powerpoint/2010/main" val="409829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shot 2015-08-17 22.0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76"/>
            <a:ext cx="9144000" cy="6251873"/>
          </a:xfrm>
          <a:prstGeom prst="rect">
            <a:avLst/>
          </a:prstGeom>
        </p:spPr>
      </p:pic>
      <p:sp>
        <p:nvSpPr>
          <p:cNvPr id="3" name="TextBox 2"/>
          <p:cNvSpPr txBox="1"/>
          <p:nvPr/>
        </p:nvSpPr>
        <p:spPr>
          <a:xfrm>
            <a:off x="846667" y="1001889"/>
            <a:ext cx="1848555" cy="400110"/>
          </a:xfrm>
          <a:prstGeom prst="rect">
            <a:avLst/>
          </a:prstGeom>
          <a:noFill/>
        </p:spPr>
        <p:txBody>
          <a:bodyPr wrap="square" rtlCol="0">
            <a:spAutoFit/>
          </a:bodyPr>
          <a:lstStyle/>
          <a:p>
            <a:r>
              <a:rPr lang="en-US" sz="2000" b="1" dirty="0">
                <a:solidFill>
                  <a:srgbClr val="000000"/>
                </a:solidFill>
                <a:latin typeface="Trebuchet MS"/>
                <a:cs typeface="Trebuchet MS"/>
              </a:rPr>
              <a:t>d</a:t>
            </a:r>
            <a:r>
              <a:rPr lang="en-US" sz="2000" b="1" dirty="0" smtClean="0">
                <a:solidFill>
                  <a:srgbClr val="000000"/>
                </a:solidFill>
                <a:latin typeface="Trebuchet MS"/>
                <a:cs typeface="Trebuchet MS"/>
              </a:rPr>
              <a:t>ouble-radius</a:t>
            </a:r>
            <a:endParaRPr lang="en-US" sz="2000" b="1" dirty="0">
              <a:solidFill>
                <a:srgbClr val="000000"/>
              </a:solidFill>
              <a:latin typeface="Trebuchet MS"/>
              <a:cs typeface="Trebuchet MS"/>
            </a:endParaRPr>
          </a:p>
        </p:txBody>
      </p:sp>
      <p:sp>
        <p:nvSpPr>
          <p:cNvPr id="5" name="TextBox 4"/>
          <p:cNvSpPr txBox="1"/>
          <p:nvPr/>
        </p:nvSpPr>
        <p:spPr>
          <a:xfrm>
            <a:off x="3214511" y="954234"/>
            <a:ext cx="2486378" cy="400110"/>
          </a:xfrm>
          <a:prstGeom prst="rect">
            <a:avLst/>
          </a:prstGeom>
          <a:noFill/>
        </p:spPr>
        <p:txBody>
          <a:bodyPr wrap="square" rtlCol="0">
            <a:spAutoFit/>
          </a:bodyPr>
          <a:lstStyle/>
          <a:p>
            <a:r>
              <a:rPr lang="en-US" sz="2000" b="1" dirty="0" smtClean="0">
                <a:solidFill>
                  <a:srgbClr val="000000"/>
                </a:solidFill>
                <a:latin typeface="Trebuchet MS"/>
                <a:cs typeface="Trebuchet MS"/>
              </a:rPr>
              <a:t>Number,  String</a:t>
            </a:r>
            <a:endParaRPr lang="en-US" sz="2000" b="1" dirty="0">
              <a:solidFill>
                <a:srgbClr val="000000"/>
              </a:solidFill>
              <a:latin typeface="Trebuchet MS"/>
              <a:cs typeface="Trebuchet MS"/>
            </a:endParaRPr>
          </a:p>
        </p:txBody>
      </p:sp>
      <p:sp>
        <p:nvSpPr>
          <p:cNvPr id="6" name="TextBox 5"/>
          <p:cNvSpPr txBox="1"/>
          <p:nvPr/>
        </p:nvSpPr>
        <p:spPr>
          <a:xfrm>
            <a:off x="7295445" y="954234"/>
            <a:ext cx="1848555" cy="400110"/>
          </a:xfrm>
          <a:prstGeom prst="rect">
            <a:avLst/>
          </a:prstGeom>
          <a:noFill/>
        </p:spPr>
        <p:txBody>
          <a:bodyPr wrap="square" rtlCol="0">
            <a:spAutoFit/>
          </a:bodyPr>
          <a:lstStyle/>
          <a:p>
            <a:r>
              <a:rPr lang="en-US" sz="2000" b="1" dirty="0" smtClean="0">
                <a:solidFill>
                  <a:srgbClr val="000000"/>
                </a:solidFill>
                <a:latin typeface="Trebuchet MS"/>
                <a:cs typeface="Trebuchet MS"/>
              </a:rPr>
              <a:t>Image</a:t>
            </a:r>
            <a:endParaRPr lang="en-US" sz="2000" b="1" dirty="0">
              <a:solidFill>
                <a:srgbClr val="000000"/>
              </a:solidFill>
              <a:latin typeface="Trebuchet MS"/>
              <a:cs typeface="Trebuchet MS"/>
            </a:endParaRPr>
          </a:p>
        </p:txBody>
      </p:sp>
      <p:sp>
        <p:nvSpPr>
          <p:cNvPr id="7" name="TextBox 6"/>
          <p:cNvSpPr txBox="1"/>
          <p:nvPr/>
        </p:nvSpPr>
        <p:spPr>
          <a:xfrm>
            <a:off x="973667" y="1443992"/>
            <a:ext cx="7380111" cy="646331"/>
          </a:xfrm>
          <a:prstGeom prst="rect">
            <a:avLst/>
          </a:prstGeom>
          <a:noFill/>
        </p:spPr>
        <p:txBody>
          <a:bodyPr wrap="square" rtlCol="0">
            <a:spAutoFit/>
          </a:bodyPr>
          <a:lstStyle/>
          <a:p>
            <a:r>
              <a:rPr lang="en-US" b="1" dirty="0" smtClean="0">
                <a:solidFill>
                  <a:srgbClr val="000000"/>
                </a:solidFill>
                <a:latin typeface="Trebuchet MS"/>
                <a:cs typeface="Trebuchet MS"/>
              </a:rPr>
              <a:t>Consumes a radius and color, produces an outlined circle of the given color whose radius is twice the given number </a:t>
            </a:r>
            <a:endParaRPr lang="en-US" b="1" dirty="0">
              <a:solidFill>
                <a:srgbClr val="000000"/>
              </a:solidFill>
              <a:latin typeface="Trebuchet MS"/>
              <a:cs typeface="Trebuchet MS"/>
            </a:endParaRPr>
          </a:p>
        </p:txBody>
      </p:sp>
      <p:sp>
        <p:nvSpPr>
          <p:cNvPr id="8" name="TextBox 7"/>
          <p:cNvSpPr txBox="1"/>
          <p:nvPr/>
        </p:nvSpPr>
        <p:spPr>
          <a:xfrm>
            <a:off x="1140178" y="3273133"/>
            <a:ext cx="1848555" cy="400110"/>
          </a:xfrm>
          <a:prstGeom prst="rect">
            <a:avLst/>
          </a:prstGeom>
          <a:noFill/>
        </p:spPr>
        <p:txBody>
          <a:bodyPr wrap="square" rtlCol="0">
            <a:spAutoFit/>
          </a:bodyPr>
          <a:lstStyle/>
          <a:p>
            <a:r>
              <a:rPr lang="en-US" sz="2000" b="1" dirty="0">
                <a:solidFill>
                  <a:srgbClr val="000000"/>
                </a:solidFill>
                <a:latin typeface="Trebuchet MS"/>
                <a:cs typeface="Trebuchet MS"/>
              </a:rPr>
              <a:t>d</a:t>
            </a:r>
            <a:r>
              <a:rPr lang="en-US" sz="2000" b="1" dirty="0" smtClean="0">
                <a:solidFill>
                  <a:srgbClr val="000000"/>
                </a:solidFill>
                <a:latin typeface="Trebuchet MS"/>
                <a:cs typeface="Trebuchet MS"/>
              </a:rPr>
              <a:t>ouble-radius</a:t>
            </a:r>
            <a:endParaRPr lang="en-US" sz="2000" b="1" dirty="0">
              <a:solidFill>
                <a:srgbClr val="000000"/>
              </a:solidFill>
              <a:latin typeface="Trebuchet MS"/>
              <a:cs typeface="Trebuchet MS"/>
            </a:endParaRPr>
          </a:p>
        </p:txBody>
      </p:sp>
      <p:sp>
        <p:nvSpPr>
          <p:cNvPr id="9" name="TextBox 8"/>
          <p:cNvSpPr txBox="1"/>
          <p:nvPr/>
        </p:nvSpPr>
        <p:spPr>
          <a:xfrm>
            <a:off x="2988733" y="3225478"/>
            <a:ext cx="1848555" cy="400110"/>
          </a:xfrm>
          <a:prstGeom prst="rect">
            <a:avLst/>
          </a:prstGeom>
          <a:noFill/>
        </p:spPr>
        <p:txBody>
          <a:bodyPr wrap="square" rtlCol="0">
            <a:spAutoFit/>
          </a:bodyPr>
          <a:lstStyle/>
          <a:p>
            <a:r>
              <a:rPr lang="en-US" sz="2000" b="1" dirty="0" smtClean="0">
                <a:solidFill>
                  <a:srgbClr val="000000"/>
                </a:solidFill>
                <a:latin typeface="Trebuchet MS"/>
                <a:cs typeface="Trebuchet MS"/>
              </a:rPr>
              <a:t>30,  “red”</a:t>
            </a:r>
            <a:endParaRPr lang="en-US" sz="2000" b="1" dirty="0">
              <a:solidFill>
                <a:srgbClr val="000000"/>
              </a:solidFill>
              <a:latin typeface="Trebuchet MS"/>
              <a:cs typeface="Trebuchet MS"/>
            </a:endParaRPr>
          </a:p>
        </p:txBody>
      </p:sp>
      <p:sp>
        <p:nvSpPr>
          <p:cNvPr id="10" name="TextBox 9"/>
          <p:cNvSpPr txBox="1"/>
          <p:nvPr/>
        </p:nvSpPr>
        <p:spPr>
          <a:xfrm>
            <a:off x="2106788" y="3976753"/>
            <a:ext cx="6688667" cy="400110"/>
          </a:xfrm>
          <a:prstGeom prst="rect">
            <a:avLst/>
          </a:prstGeom>
          <a:noFill/>
        </p:spPr>
        <p:txBody>
          <a:bodyPr wrap="square" rtlCol="0">
            <a:spAutoFit/>
          </a:bodyPr>
          <a:lstStyle/>
          <a:p>
            <a:r>
              <a:rPr lang="en-US" sz="2000" b="1" dirty="0" smtClean="0">
                <a:solidFill>
                  <a:srgbClr val="000000"/>
                </a:solidFill>
                <a:latin typeface="Trebuchet MS"/>
                <a:cs typeface="Trebuchet MS"/>
              </a:rPr>
              <a:t> circle( 30 * 2, “outline”, “red”) </a:t>
            </a:r>
            <a:endParaRPr lang="en-US" sz="2000" b="1" dirty="0">
              <a:solidFill>
                <a:srgbClr val="000000"/>
              </a:solidFill>
              <a:latin typeface="Trebuchet MS"/>
              <a:cs typeface="Trebuchet MS"/>
            </a:endParaRPr>
          </a:p>
        </p:txBody>
      </p:sp>
      <p:sp>
        <p:nvSpPr>
          <p:cNvPr id="11" name="TextBox 10"/>
          <p:cNvSpPr txBox="1"/>
          <p:nvPr/>
        </p:nvSpPr>
        <p:spPr>
          <a:xfrm>
            <a:off x="1140178" y="4757622"/>
            <a:ext cx="1848555" cy="400110"/>
          </a:xfrm>
          <a:prstGeom prst="rect">
            <a:avLst/>
          </a:prstGeom>
          <a:noFill/>
        </p:spPr>
        <p:txBody>
          <a:bodyPr wrap="square" rtlCol="0">
            <a:spAutoFit/>
          </a:bodyPr>
          <a:lstStyle/>
          <a:p>
            <a:r>
              <a:rPr lang="en-US" sz="2000" b="1" dirty="0">
                <a:solidFill>
                  <a:srgbClr val="000000"/>
                </a:solidFill>
                <a:latin typeface="Trebuchet MS"/>
                <a:cs typeface="Trebuchet MS"/>
              </a:rPr>
              <a:t>d</a:t>
            </a:r>
            <a:r>
              <a:rPr lang="en-US" sz="2000" b="1" dirty="0" smtClean="0">
                <a:solidFill>
                  <a:srgbClr val="000000"/>
                </a:solidFill>
                <a:latin typeface="Trebuchet MS"/>
                <a:cs typeface="Trebuchet MS"/>
              </a:rPr>
              <a:t>ouble-radius</a:t>
            </a:r>
            <a:endParaRPr lang="en-US" sz="2000" b="1" dirty="0">
              <a:solidFill>
                <a:srgbClr val="000000"/>
              </a:solidFill>
              <a:latin typeface="Trebuchet MS"/>
              <a:cs typeface="Trebuchet MS"/>
            </a:endParaRPr>
          </a:p>
        </p:txBody>
      </p:sp>
      <p:sp>
        <p:nvSpPr>
          <p:cNvPr id="12" name="TextBox 11"/>
          <p:cNvSpPr txBox="1"/>
          <p:nvPr/>
        </p:nvSpPr>
        <p:spPr>
          <a:xfrm>
            <a:off x="3141133" y="4757622"/>
            <a:ext cx="1848555" cy="400110"/>
          </a:xfrm>
          <a:prstGeom prst="rect">
            <a:avLst/>
          </a:prstGeom>
          <a:noFill/>
        </p:spPr>
        <p:txBody>
          <a:bodyPr wrap="square" rtlCol="0">
            <a:spAutoFit/>
          </a:bodyPr>
          <a:lstStyle/>
          <a:p>
            <a:r>
              <a:rPr lang="en-US" sz="2000" b="1" dirty="0" smtClean="0">
                <a:solidFill>
                  <a:srgbClr val="000000"/>
                </a:solidFill>
                <a:latin typeface="Trebuchet MS"/>
                <a:cs typeface="Trebuchet MS"/>
              </a:rPr>
              <a:t>7, “purple”</a:t>
            </a:r>
            <a:endParaRPr lang="en-US" sz="2000" b="1" dirty="0">
              <a:solidFill>
                <a:srgbClr val="000000"/>
              </a:solidFill>
              <a:latin typeface="Trebuchet MS"/>
              <a:cs typeface="Trebuchet MS"/>
            </a:endParaRPr>
          </a:p>
        </p:txBody>
      </p:sp>
      <p:sp>
        <p:nvSpPr>
          <p:cNvPr id="13" name="TextBox 12"/>
          <p:cNvSpPr txBox="1"/>
          <p:nvPr/>
        </p:nvSpPr>
        <p:spPr>
          <a:xfrm>
            <a:off x="2064455" y="5516800"/>
            <a:ext cx="5654323" cy="400110"/>
          </a:xfrm>
          <a:prstGeom prst="rect">
            <a:avLst/>
          </a:prstGeom>
          <a:noFill/>
        </p:spPr>
        <p:txBody>
          <a:bodyPr wrap="square" rtlCol="0">
            <a:spAutoFit/>
          </a:bodyPr>
          <a:lstStyle/>
          <a:p>
            <a:r>
              <a:rPr lang="en-US" sz="2000" b="1" dirty="0" smtClean="0">
                <a:solidFill>
                  <a:srgbClr val="000000"/>
                </a:solidFill>
                <a:latin typeface="Trebuchet MS"/>
                <a:cs typeface="Trebuchet MS"/>
              </a:rPr>
              <a:t>   circle( 7 * 2, “outline”, “purple”)</a:t>
            </a:r>
            <a:endParaRPr lang="en-US" sz="2000" b="1" dirty="0">
              <a:solidFill>
                <a:srgbClr val="000000"/>
              </a:solidFill>
              <a:latin typeface="Trebuchet MS"/>
              <a:cs typeface="Trebuchet MS"/>
            </a:endParaRPr>
          </a:p>
        </p:txBody>
      </p:sp>
      <p:sp>
        <p:nvSpPr>
          <p:cNvPr id="14" name="Oval 13"/>
          <p:cNvSpPr/>
          <p:nvPr/>
        </p:nvSpPr>
        <p:spPr>
          <a:xfrm>
            <a:off x="2988733" y="3104444"/>
            <a:ext cx="496711" cy="139700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88733" y="4653844"/>
            <a:ext cx="496711" cy="139700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rot="16200000">
            <a:off x="3766959" y="2908161"/>
            <a:ext cx="496711" cy="1059741"/>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6200000">
            <a:off x="5452533" y="3598637"/>
            <a:ext cx="496711" cy="1059741"/>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rot="16200000">
            <a:off x="3766959" y="4476107"/>
            <a:ext cx="496711" cy="1059741"/>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16200000">
            <a:off x="5564715" y="5207628"/>
            <a:ext cx="496711" cy="1059741"/>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Callout 19"/>
          <p:cNvSpPr/>
          <p:nvPr/>
        </p:nvSpPr>
        <p:spPr>
          <a:xfrm>
            <a:off x="143933" y="3962400"/>
            <a:ext cx="1512445" cy="691444"/>
          </a:xfrm>
          <a:prstGeom prst="wedgeEllipseCallout">
            <a:avLst>
              <a:gd name="adj1" fmla="val 148846"/>
              <a:gd name="adj2" fmla="val -76276"/>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000000"/>
              </a:solidFill>
            </a:endParaRPr>
          </a:p>
        </p:txBody>
      </p:sp>
      <p:sp>
        <p:nvSpPr>
          <p:cNvPr id="21" name="Oval Callout 20"/>
          <p:cNvSpPr/>
          <p:nvPr/>
        </p:nvSpPr>
        <p:spPr>
          <a:xfrm>
            <a:off x="106977" y="3962400"/>
            <a:ext cx="1549401" cy="691444"/>
          </a:xfrm>
          <a:prstGeom prst="wedgeEllipseCallout">
            <a:avLst>
              <a:gd name="adj1" fmla="val 128561"/>
              <a:gd name="adj2" fmla="val 130903"/>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solidFill>
                  <a:srgbClr val="FFFFFF"/>
                </a:solidFill>
              </a:rPr>
              <a:t>radius</a:t>
            </a:r>
            <a:endParaRPr lang="en-US" sz="2700" b="1" dirty="0">
              <a:solidFill>
                <a:srgbClr val="FFFFFF"/>
              </a:solidFill>
            </a:endParaRPr>
          </a:p>
        </p:txBody>
      </p:sp>
      <p:sp>
        <p:nvSpPr>
          <p:cNvPr id="22" name="Oval Callout 21"/>
          <p:cNvSpPr/>
          <p:nvPr/>
        </p:nvSpPr>
        <p:spPr>
          <a:xfrm>
            <a:off x="5881512" y="2758722"/>
            <a:ext cx="1549400" cy="691444"/>
          </a:xfrm>
          <a:prstGeom prst="wedgeEllipseCallout">
            <a:avLst>
              <a:gd name="adj1" fmla="val -135845"/>
              <a:gd name="adj2" fmla="val 29846"/>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rgbClr val="000000"/>
              </a:solidFill>
            </a:endParaRPr>
          </a:p>
        </p:txBody>
      </p:sp>
      <p:sp>
        <p:nvSpPr>
          <p:cNvPr id="24" name="Oval Callout 23"/>
          <p:cNvSpPr/>
          <p:nvPr/>
        </p:nvSpPr>
        <p:spPr>
          <a:xfrm>
            <a:off x="5881512" y="2758722"/>
            <a:ext cx="1549400" cy="691444"/>
          </a:xfrm>
          <a:prstGeom prst="wedgeEllipseCallout">
            <a:avLst>
              <a:gd name="adj1" fmla="val -150417"/>
              <a:gd name="adj2" fmla="val 246173"/>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rgbClr val="000000"/>
              </a:solidFill>
            </a:endParaRPr>
          </a:p>
        </p:txBody>
      </p:sp>
      <p:sp>
        <p:nvSpPr>
          <p:cNvPr id="25" name="Oval Callout 24"/>
          <p:cNvSpPr/>
          <p:nvPr/>
        </p:nvSpPr>
        <p:spPr>
          <a:xfrm>
            <a:off x="5881512" y="2758722"/>
            <a:ext cx="1549400" cy="691444"/>
          </a:xfrm>
          <a:prstGeom prst="wedgeEllipseCallout">
            <a:avLst>
              <a:gd name="adj1" fmla="val -67539"/>
              <a:gd name="adj2" fmla="val 335968"/>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solidFill>
                  <a:srgbClr val="000000"/>
                </a:solidFill>
              </a:rPr>
              <a:t>color</a:t>
            </a:r>
            <a:endParaRPr lang="en-US" sz="2700" b="1" dirty="0">
              <a:solidFill>
                <a:srgbClr val="000000"/>
              </a:solidFill>
            </a:endParaRPr>
          </a:p>
        </p:txBody>
      </p:sp>
      <p:sp>
        <p:nvSpPr>
          <p:cNvPr id="26" name="Rectangle 25"/>
          <p:cNvSpPr/>
          <p:nvPr/>
        </p:nvSpPr>
        <p:spPr>
          <a:xfrm>
            <a:off x="437444" y="954234"/>
            <a:ext cx="8212667" cy="14127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92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dissolv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1" animBg="1"/>
      <p:bldP spid="21" grpId="1" animBg="1"/>
      <p:bldP spid="22" grpId="1" animBg="1"/>
      <p:bldP spid="24" grpId="1" animBg="1"/>
      <p:bldP spid="25" grpId="1"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Parachute Jumper</a:t>
            </a:r>
            <a:endParaRPr lang="en-US" dirty="0"/>
          </a:p>
        </p:txBody>
      </p:sp>
      <p:sp>
        <p:nvSpPr>
          <p:cNvPr id="3" name="Content Placeholder 2"/>
          <p:cNvSpPr>
            <a:spLocks noGrp="1"/>
          </p:cNvSpPr>
          <p:nvPr>
            <p:ph idx="1"/>
          </p:nvPr>
        </p:nvSpPr>
        <p:spPr/>
        <p:txBody>
          <a:bodyPr/>
          <a:lstStyle/>
          <a:p>
            <a:pPr marL="0" indent="0">
              <a:spcAft>
                <a:spcPts val="1800"/>
              </a:spcAft>
              <a:buClr>
                <a:srgbClr val="4C4C4C"/>
              </a:buClr>
              <a:buNone/>
              <a:tabLst>
                <a:tab pos="166688" algn="l"/>
                <a:tab pos="1655763" algn="l"/>
                <a:tab pos="2227263" algn="l"/>
                <a:tab pos="4746625" algn="l"/>
              </a:tabLst>
            </a:pPr>
            <a:r>
              <a:rPr lang="en-US" dirty="0" smtClean="0">
                <a:latin typeface="Trebuchet MS"/>
                <a:cs typeface="Trebuchet MS"/>
              </a:rPr>
              <a:t>What data type should my range be?</a:t>
            </a:r>
          </a:p>
          <a:p>
            <a:pPr marL="400050" lvl="1" indent="0">
              <a:spcAft>
                <a:spcPts val="1800"/>
              </a:spcAft>
              <a:buClr>
                <a:srgbClr val="4C4C4C"/>
              </a:buClr>
              <a:buNone/>
              <a:tabLst>
                <a:tab pos="166688" algn="l"/>
                <a:tab pos="1655763" algn="l"/>
                <a:tab pos="2227263" algn="l"/>
                <a:tab pos="4746625" algn="l"/>
              </a:tabLst>
            </a:pPr>
            <a:r>
              <a:rPr lang="en-US" dirty="0" smtClean="0">
                <a:latin typeface="Trebuchet MS"/>
                <a:cs typeface="Trebuchet MS"/>
              </a:rPr>
              <a:t>Number? 	String? 	Image? 	Boolean?</a:t>
            </a:r>
          </a:p>
          <a:p>
            <a:pPr marL="0" indent="0">
              <a:spcAft>
                <a:spcPts val="1800"/>
              </a:spcAft>
              <a:buClr>
                <a:srgbClr val="4C4C4C"/>
              </a:buClr>
              <a:buNone/>
              <a:tabLst>
                <a:tab pos="166688" algn="l"/>
                <a:tab pos="1655763" algn="l"/>
                <a:tab pos="2227263" algn="l"/>
                <a:tab pos="4746625" algn="l"/>
              </a:tabLst>
            </a:pPr>
            <a:endParaRPr lang="en-US" dirty="0">
              <a:latin typeface="Trebuchet MS"/>
              <a:cs typeface="Trebuchet MS"/>
            </a:endParaRPr>
          </a:p>
          <a:p>
            <a:pPr marL="0" indent="0">
              <a:spcAft>
                <a:spcPts val="1800"/>
              </a:spcAft>
              <a:buClr>
                <a:srgbClr val="4C4C4C"/>
              </a:buClr>
              <a:buNone/>
              <a:tabLst>
                <a:tab pos="166688" algn="l"/>
                <a:tab pos="1655763" algn="l"/>
                <a:tab pos="2227263" algn="l"/>
                <a:tab pos="4746625" algn="l"/>
              </a:tabLst>
            </a:pPr>
            <a:r>
              <a:rPr lang="en-US" dirty="0" smtClean="0">
                <a:latin typeface="Trebuchet MS"/>
                <a:cs typeface="Trebuchet MS"/>
              </a:rPr>
              <a:t>Introducing </a:t>
            </a:r>
            <a:r>
              <a:rPr lang="en-US" dirty="0" err="1" smtClean="0">
                <a:latin typeface="Trebuchet MS"/>
                <a:cs typeface="Trebuchet MS"/>
              </a:rPr>
              <a:t>JumperState</a:t>
            </a:r>
            <a:r>
              <a:rPr lang="en-US" dirty="0" smtClean="0">
                <a:latin typeface="Trebuchet MS"/>
                <a:cs typeface="Trebuchet MS"/>
              </a:rPr>
              <a:t>…</a:t>
            </a:r>
          </a:p>
          <a:p>
            <a:pPr marL="0" indent="0">
              <a:spcAft>
                <a:spcPts val="1800"/>
              </a:spcAft>
              <a:buClr>
                <a:srgbClr val="4C4C4C"/>
              </a:buClr>
              <a:buNone/>
              <a:tabLst>
                <a:tab pos="166688" algn="l"/>
                <a:tab pos="1655763" algn="l"/>
                <a:tab pos="2227263" algn="l"/>
                <a:tab pos="4746625" algn="l"/>
              </a:tabLst>
            </a:pPr>
            <a:r>
              <a:rPr lang="en-US" sz="2400" dirty="0" smtClean="0">
                <a:latin typeface="Courier"/>
                <a:cs typeface="Courier"/>
              </a:rPr>
              <a:t>#  jumper  :  Number, </a:t>
            </a:r>
            <a:r>
              <a:rPr lang="en-US" sz="2400" dirty="0">
                <a:latin typeface="Courier"/>
                <a:cs typeface="Courier"/>
              </a:rPr>
              <a:t>Number </a:t>
            </a:r>
            <a:r>
              <a:rPr lang="en-US" sz="2400" dirty="0" smtClean="0">
                <a:latin typeface="Courier"/>
                <a:cs typeface="Courier"/>
              </a:rPr>
              <a:t> </a:t>
            </a:r>
            <a:r>
              <a:rPr lang="en-US" sz="2400" dirty="0" smtClean="0">
                <a:latin typeface="Courier"/>
                <a:cs typeface="Courier"/>
                <a:sym typeface="Wingdings" charset="0"/>
              </a:rPr>
              <a:t>  </a:t>
            </a:r>
            <a:r>
              <a:rPr lang="en-US" sz="2400" dirty="0" err="1" smtClean="0">
                <a:latin typeface="Courier"/>
                <a:cs typeface="Courier"/>
                <a:sym typeface="Wingdings" charset="0"/>
              </a:rPr>
              <a:t>JumperState</a:t>
            </a:r>
            <a:endParaRPr lang="en-US" sz="2400" dirty="0" smtClean="0">
              <a:latin typeface="Courier"/>
              <a:cs typeface="Courier"/>
              <a:sym typeface="Wingdings" charset="0"/>
            </a:endParaRPr>
          </a:p>
          <a:p>
            <a:pPr marL="0" indent="0">
              <a:spcAft>
                <a:spcPts val="1800"/>
              </a:spcAft>
              <a:buClr>
                <a:srgbClr val="4C4C4C"/>
              </a:buClr>
              <a:buNone/>
              <a:tabLst>
                <a:tab pos="166688" algn="l"/>
                <a:tab pos="1655763" algn="l"/>
                <a:tab pos="2227263" algn="l"/>
                <a:tab pos="4746625" algn="l"/>
              </a:tabLst>
            </a:pPr>
            <a:r>
              <a:rPr lang="en-US" dirty="0" err="1" smtClean="0">
                <a:latin typeface="Trebuchet MS"/>
                <a:cs typeface="Trebuchet MS"/>
              </a:rPr>
              <a:t>JumperStates</a:t>
            </a:r>
            <a:r>
              <a:rPr lang="en-US" dirty="0" smtClean="0">
                <a:latin typeface="Trebuchet MS"/>
                <a:cs typeface="Trebuchet MS"/>
              </a:rPr>
              <a:t> are just another value…</a:t>
            </a:r>
            <a:endParaRPr lang="en-US" dirty="0">
              <a:latin typeface="Trebuchet MS"/>
              <a:cs typeface="Trebuchet MS"/>
            </a:endParaRPr>
          </a:p>
          <a:p>
            <a:pPr marL="0" indent="0">
              <a:spcAft>
                <a:spcPts val="1800"/>
              </a:spcAft>
              <a:buClr>
                <a:srgbClr val="4C4C4C"/>
              </a:buClr>
              <a:buNone/>
              <a:tabLst>
                <a:tab pos="166688" algn="l"/>
                <a:tab pos="1655763" algn="l"/>
                <a:tab pos="2227263" algn="l"/>
                <a:tab pos="4746625" algn="l"/>
              </a:tabLst>
            </a:pPr>
            <a:endParaRPr lang="en-US" dirty="0">
              <a:latin typeface="Courier"/>
              <a:cs typeface="Courier"/>
              <a:sym typeface="Wingdings" charset="0"/>
            </a:endParaRPr>
          </a:p>
        </p:txBody>
      </p:sp>
      <p:cxnSp>
        <p:nvCxnSpPr>
          <p:cNvPr id="6" name="Straight Connector 5"/>
          <p:cNvCxnSpPr/>
          <p:nvPr/>
        </p:nvCxnSpPr>
        <p:spPr>
          <a:xfrm flipH="1">
            <a:off x="747889" y="2539999"/>
            <a:ext cx="742244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descr="Screenshot 2015-08-17 22.0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76"/>
            <a:ext cx="9144000" cy="6251873"/>
          </a:xfrm>
          <a:prstGeom prst="rect">
            <a:avLst/>
          </a:prstGeom>
        </p:spPr>
      </p:pic>
      <p:sp>
        <p:nvSpPr>
          <p:cNvPr id="7" name="TextBox 6"/>
          <p:cNvSpPr txBox="1"/>
          <p:nvPr/>
        </p:nvSpPr>
        <p:spPr>
          <a:xfrm>
            <a:off x="880536" y="951739"/>
            <a:ext cx="2681111" cy="400110"/>
          </a:xfrm>
          <a:prstGeom prst="rect">
            <a:avLst/>
          </a:prstGeom>
          <a:noFill/>
        </p:spPr>
        <p:txBody>
          <a:bodyPr wrap="square" rtlCol="0">
            <a:spAutoFit/>
          </a:bodyPr>
          <a:lstStyle/>
          <a:p>
            <a:r>
              <a:rPr lang="en-US" sz="2000" b="1" dirty="0">
                <a:solidFill>
                  <a:srgbClr val="000000"/>
                </a:solidFill>
                <a:latin typeface="Trebuchet MS"/>
                <a:cs typeface="Trebuchet MS"/>
              </a:rPr>
              <a:t>n</a:t>
            </a:r>
            <a:r>
              <a:rPr lang="en-US" sz="2000" b="1" dirty="0" smtClean="0">
                <a:solidFill>
                  <a:srgbClr val="000000"/>
                </a:solidFill>
                <a:latin typeface="Trebuchet MS"/>
                <a:cs typeface="Trebuchet MS"/>
              </a:rPr>
              <a:t>ext-position</a:t>
            </a:r>
            <a:endParaRPr lang="en-US" sz="2000" b="1" dirty="0">
              <a:solidFill>
                <a:srgbClr val="000000"/>
              </a:solidFill>
              <a:latin typeface="Trebuchet MS"/>
              <a:cs typeface="Trebuchet MS"/>
            </a:endParaRPr>
          </a:p>
        </p:txBody>
      </p:sp>
      <p:sp>
        <p:nvSpPr>
          <p:cNvPr id="8" name="TextBox 7"/>
          <p:cNvSpPr txBox="1"/>
          <p:nvPr/>
        </p:nvSpPr>
        <p:spPr>
          <a:xfrm>
            <a:off x="849487" y="4802022"/>
            <a:ext cx="2361043" cy="461665"/>
          </a:xfrm>
          <a:prstGeom prst="rect">
            <a:avLst/>
          </a:prstGeom>
          <a:noFill/>
        </p:spPr>
        <p:txBody>
          <a:bodyPr wrap="square" rtlCol="0">
            <a:spAutoFit/>
          </a:bodyPr>
          <a:lstStyle/>
          <a:p>
            <a:r>
              <a:rPr lang="en-US" sz="2400" b="1" dirty="0" smtClean="0">
                <a:solidFill>
                  <a:srgbClr val="000000"/>
                </a:solidFill>
                <a:latin typeface="Trebuchet MS"/>
                <a:cs typeface="Trebuchet MS"/>
              </a:rPr>
              <a:t>next-position</a:t>
            </a:r>
            <a:endParaRPr lang="en-US" sz="2400" b="1" dirty="0">
              <a:solidFill>
                <a:srgbClr val="000000"/>
              </a:solidFill>
              <a:latin typeface="Trebuchet MS"/>
              <a:cs typeface="Trebuchet MS"/>
            </a:endParaRPr>
          </a:p>
        </p:txBody>
      </p:sp>
      <p:sp>
        <p:nvSpPr>
          <p:cNvPr id="9" name="TextBox 8"/>
          <p:cNvSpPr txBox="1"/>
          <p:nvPr/>
        </p:nvSpPr>
        <p:spPr>
          <a:xfrm>
            <a:off x="849487" y="3286257"/>
            <a:ext cx="2525889" cy="461665"/>
          </a:xfrm>
          <a:prstGeom prst="rect">
            <a:avLst/>
          </a:prstGeom>
          <a:noFill/>
        </p:spPr>
        <p:txBody>
          <a:bodyPr wrap="square" rtlCol="0">
            <a:spAutoFit/>
          </a:bodyPr>
          <a:lstStyle/>
          <a:p>
            <a:r>
              <a:rPr lang="en-US" sz="2400" b="1" dirty="0">
                <a:solidFill>
                  <a:srgbClr val="000000"/>
                </a:solidFill>
                <a:latin typeface="Trebuchet MS"/>
                <a:cs typeface="Trebuchet MS"/>
              </a:rPr>
              <a:t>n</a:t>
            </a:r>
            <a:r>
              <a:rPr lang="en-US" sz="2400" b="1" dirty="0" smtClean="0">
                <a:solidFill>
                  <a:srgbClr val="000000"/>
                </a:solidFill>
                <a:latin typeface="Trebuchet MS"/>
                <a:cs typeface="Trebuchet MS"/>
              </a:rPr>
              <a:t>ext-position</a:t>
            </a:r>
            <a:endParaRPr lang="en-US" sz="2400" b="1" dirty="0">
              <a:solidFill>
                <a:srgbClr val="000000"/>
              </a:solidFill>
              <a:latin typeface="Trebuchet MS"/>
              <a:cs typeface="Trebuchet MS"/>
            </a:endParaRPr>
          </a:p>
        </p:txBody>
      </p:sp>
      <p:sp>
        <p:nvSpPr>
          <p:cNvPr id="10" name="TextBox 9"/>
          <p:cNvSpPr txBox="1"/>
          <p:nvPr/>
        </p:nvSpPr>
        <p:spPr>
          <a:xfrm>
            <a:off x="6977919" y="941025"/>
            <a:ext cx="2211238" cy="461665"/>
          </a:xfrm>
          <a:prstGeom prst="rect">
            <a:avLst/>
          </a:prstGeom>
          <a:noFill/>
        </p:spPr>
        <p:txBody>
          <a:bodyPr wrap="square" rtlCol="0">
            <a:spAutoFit/>
          </a:bodyPr>
          <a:lstStyle/>
          <a:p>
            <a:r>
              <a:rPr lang="en-US" sz="2400" b="1" smtClean="0">
                <a:solidFill>
                  <a:srgbClr val="000000"/>
                </a:solidFill>
                <a:latin typeface="Trebuchet MS"/>
                <a:cs typeface="Trebuchet MS"/>
              </a:rPr>
              <a:t>JumperState</a:t>
            </a:r>
            <a:endParaRPr lang="en-US" sz="2400" b="1" dirty="0">
              <a:solidFill>
                <a:srgbClr val="000000"/>
              </a:solidFill>
              <a:latin typeface="Trebuchet MS"/>
              <a:cs typeface="Trebuchet MS"/>
            </a:endParaRPr>
          </a:p>
        </p:txBody>
      </p:sp>
      <p:sp>
        <p:nvSpPr>
          <p:cNvPr id="11" name="TextBox 10"/>
          <p:cNvSpPr txBox="1"/>
          <p:nvPr/>
        </p:nvSpPr>
        <p:spPr>
          <a:xfrm>
            <a:off x="880536" y="1642881"/>
            <a:ext cx="7761110" cy="769441"/>
          </a:xfrm>
          <a:prstGeom prst="rect">
            <a:avLst/>
          </a:prstGeom>
          <a:noFill/>
        </p:spPr>
        <p:txBody>
          <a:bodyPr wrap="square" rtlCol="0">
            <a:spAutoFit/>
          </a:bodyPr>
          <a:lstStyle/>
          <a:p>
            <a:r>
              <a:rPr lang="en-US" sz="2200" b="1" dirty="0" smtClean="0">
                <a:solidFill>
                  <a:srgbClr val="000000"/>
                </a:solidFill>
                <a:latin typeface="Trebuchet MS"/>
                <a:cs typeface="Trebuchet MS"/>
              </a:rPr>
              <a:t>Consumes an x and y, produce a </a:t>
            </a:r>
            <a:r>
              <a:rPr lang="en-US" sz="2200" b="1" dirty="0" err="1" smtClean="0">
                <a:solidFill>
                  <a:srgbClr val="000000"/>
                </a:solidFill>
                <a:latin typeface="Trebuchet MS"/>
                <a:cs typeface="Trebuchet MS"/>
              </a:rPr>
              <a:t>JumperState</a:t>
            </a:r>
            <a:r>
              <a:rPr lang="en-US" sz="2200" b="1" dirty="0" smtClean="0">
                <a:solidFill>
                  <a:srgbClr val="000000"/>
                </a:solidFill>
                <a:latin typeface="Trebuchet MS"/>
                <a:cs typeface="Trebuchet MS"/>
              </a:rPr>
              <a:t> with x + 5 and y - 5</a:t>
            </a:r>
            <a:endParaRPr lang="en-US" sz="2200" b="1" dirty="0">
              <a:solidFill>
                <a:srgbClr val="000000"/>
              </a:solidFill>
              <a:latin typeface="Trebuchet MS"/>
              <a:cs typeface="Trebuchet MS"/>
            </a:endParaRPr>
          </a:p>
        </p:txBody>
      </p:sp>
      <p:sp>
        <p:nvSpPr>
          <p:cNvPr id="12" name="TextBox 11"/>
          <p:cNvSpPr txBox="1"/>
          <p:nvPr/>
        </p:nvSpPr>
        <p:spPr>
          <a:xfrm>
            <a:off x="2963333" y="890184"/>
            <a:ext cx="3414889" cy="461665"/>
          </a:xfrm>
          <a:prstGeom prst="rect">
            <a:avLst/>
          </a:prstGeom>
          <a:noFill/>
        </p:spPr>
        <p:txBody>
          <a:bodyPr wrap="square" rtlCol="0">
            <a:spAutoFit/>
          </a:bodyPr>
          <a:lstStyle/>
          <a:p>
            <a:r>
              <a:rPr lang="en-US" sz="2400" b="1" dirty="0" smtClean="0">
                <a:solidFill>
                  <a:srgbClr val="000000"/>
                </a:solidFill>
                <a:latin typeface="Trebuchet MS"/>
                <a:cs typeface="Trebuchet MS"/>
              </a:rPr>
              <a:t>Number, Number</a:t>
            </a:r>
            <a:endParaRPr lang="en-US" sz="2400" b="1" dirty="0">
              <a:solidFill>
                <a:srgbClr val="000000"/>
              </a:solidFill>
              <a:latin typeface="Trebuchet MS"/>
              <a:cs typeface="Trebuchet MS"/>
            </a:endParaRPr>
          </a:p>
        </p:txBody>
      </p:sp>
      <p:sp>
        <p:nvSpPr>
          <p:cNvPr id="13" name="TextBox 12"/>
          <p:cNvSpPr txBox="1"/>
          <p:nvPr/>
        </p:nvSpPr>
        <p:spPr>
          <a:xfrm>
            <a:off x="3375376" y="3286257"/>
            <a:ext cx="1478846" cy="461665"/>
          </a:xfrm>
          <a:prstGeom prst="rect">
            <a:avLst/>
          </a:prstGeom>
          <a:noFill/>
        </p:spPr>
        <p:txBody>
          <a:bodyPr wrap="square" rtlCol="0">
            <a:spAutoFit/>
          </a:bodyPr>
          <a:lstStyle/>
          <a:p>
            <a:r>
              <a:rPr lang="en-US" sz="2400" b="1" dirty="0" smtClean="0">
                <a:solidFill>
                  <a:srgbClr val="000000"/>
                </a:solidFill>
                <a:latin typeface="Trebuchet MS"/>
                <a:cs typeface="Trebuchet MS"/>
              </a:rPr>
              <a:t>33,   70</a:t>
            </a:r>
            <a:endParaRPr lang="en-US" sz="2400" b="1" dirty="0">
              <a:solidFill>
                <a:srgbClr val="000000"/>
              </a:solidFill>
              <a:latin typeface="Trebuchet MS"/>
              <a:cs typeface="Trebuchet MS"/>
            </a:endParaRPr>
          </a:p>
        </p:txBody>
      </p:sp>
      <p:sp>
        <p:nvSpPr>
          <p:cNvPr id="14" name="TextBox 13"/>
          <p:cNvSpPr txBox="1"/>
          <p:nvPr/>
        </p:nvSpPr>
        <p:spPr>
          <a:xfrm>
            <a:off x="2221091" y="3867925"/>
            <a:ext cx="5102578" cy="461665"/>
          </a:xfrm>
          <a:prstGeom prst="rect">
            <a:avLst/>
          </a:prstGeom>
          <a:noFill/>
        </p:spPr>
        <p:txBody>
          <a:bodyPr wrap="square" rtlCol="0">
            <a:spAutoFit/>
          </a:bodyPr>
          <a:lstStyle/>
          <a:p>
            <a:r>
              <a:rPr lang="en-US" sz="2400" b="1" smtClean="0">
                <a:solidFill>
                  <a:srgbClr val="000000"/>
                </a:solidFill>
                <a:latin typeface="Trebuchet MS"/>
                <a:cs typeface="Trebuchet MS"/>
              </a:rPr>
              <a:t>jumper(33 </a:t>
            </a:r>
            <a:r>
              <a:rPr lang="en-US" sz="2400" b="1" dirty="0" smtClean="0">
                <a:solidFill>
                  <a:srgbClr val="000000"/>
                </a:solidFill>
                <a:latin typeface="Trebuchet MS"/>
                <a:cs typeface="Trebuchet MS"/>
              </a:rPr>
              <a:t>+ 5, 70 – 5)</a:t>
            </a:r>
            <a:endParaRPr lang="en-US" sz="2400" b="1" dirty="0">
              <a:solidFill>
                <a:srgbClr val="000000"/>
              </a:solidFill>
              <a:latin typeface="Trebuchet MS"/>
              <a:cs typeface="Trebuchet MS"/>
            </a:endParaRPr>
          </a:p>
        </p:txBody>
      </p:sp>
      <p:sp>
        <p:nvSpPr>
          <p:cNvPr id="15" name="TextBox 14"/>
          <p:cNvSpPr txBox="1"/>
          <p:nvPr/>
        </p:nvSpPr>
        <p:spPr>
          <a:xfrm>
            <a:off x="3268133" y="4753509"/>
            <a:ext cx="1586089" cy="461665"/>
          </a:xfrm>
          <a:prstGeom prst="rect">
            <a:avLst/>
          </a:prstGeom>
          <a:noFill/>
        </p:spPr>
        <p:txBody>
          <a:bodyPr wrap="square" rtlCol="0">
            <a:spAutoFit/>
          </a:bodyPr>
          <a:lstStyle/>
          <a:p>
            <a:r>
              <a:rPr lang="en-US" sz="2400" b="1" dirty="0" smtClean="0">
                <a:solidFill>
                  <a:srgbClr val="000000"/>
                </a:solidFill>
                <a:latin typeface="Trebuchet MS"/>
                <a:cs typeface="Trebuchet MS"/>
              </a:rPr>
              <a:t>8,     20</a:t>
            </a:r>
            <a:endParaRPr lang="en-US" sz="2400" b="1" dirty="0">
              <a:solidFill>
                <a:srgbClr val="000000"/>
              </a:solidFill>
              <a:latin typeface="Trebuchet MS"/>
              <a:cs typeface="Trebuchet MS"/>
            </a:endParaRPr>
          </a:p>
        </p:txBody>
      </p:sp>
      <p:sp>
        <p:nvSpPr>
          <p:cNvPr id="17" name="TextBox 16"/>
          <p:cNvSpPr txBox="1"/>
          <p:nvPr/>
        </p:nvSpPr>
        <p:spPr>
          <a:xfrm>
            <a:off x="2002850" y="5423727"/>
            <a:ext cx="5102578" cy="461665"/>
          </a:xfrm>
          <a:prstGeom prst="rect">
            <a:avLst/>
          </a:prstGeom>
          <a:noFill/>
        </p:spPr>
        <p:txBody>
          <a:bodyPr wrap="square" rtlCol="0">
            <a:spAutoFit/>
          </a:bodyPr>
          <a:lstStyle/>
          <a:p>
            <a:r>
              <a:rPr lang="en-US" sz="2400" b="1" smtClean="0">
                <a:solidFill>
                  <a:srgbClr val="000000"/>
                </a:solidFill>
                <a:latin typeface="Trebuchet MS"/>
                <a:cs typeface="Trebuchet MS"/>
              </a:rPr>
              <a:t>jumper(8 </a:t>
            </a:r>
            <a:r>
              <a:rPr lang="en-US" sz="2400" b="1" dirty="0" smtClean="0">
                <a:solidFill>
                  <a:srgbClr val="000000"/>
                </a:solidFill>
                <a:latin typeface="Trebuchet MS"/>
                <a:cs typeface="Trebuchet MS"/>
              </a:rPr>
              <a:t>+ 5, 20 – 5)</a:t>
            </a:r>
            <a:endParaRPr lang="en-US" sz="2400" b="1" dirty="0">
              <a:solidFill>
                <a:srgbClr val="000000"/>
              </a:solidFill>
              <a:latin typeface="Trebuchet MS"/>
              <a:cs typeface="Trebuchet MS"/>
            </a:endParaRPr>
          </a:p>
        </p:txBody>
      </p:sp>
      <p:sp>
        <p:nvSpPr>
          <p:cNvPr id="18" name="Oval 17"/>
          <p:cNvSpPr/>
          <p:nvPr/>
        </p:nvSpPr>
        <p:spPr>
          <a:xfrm>
            <a:off x="3375376" y="3286257"/>
            <a:ext cx="533402" cy="124341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108675" y="4802022"/>
            <a:ext cx="533402" cy="124341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rot="20066535">
            <a:off x="4320820" y="3178660"/>
            <a:ext cx="533402" cy="1243410"/>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rot="20879608">
            <a:off x="4072467" y="4682067"/>
            <a:ext cx="533402" cy="1243410"/>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47888" y="941025"/>
            <a:ext cx="8212667" cy="14127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Callout 22"/>
          <p:cNvSpPr/>
          <p:nvPr/>
        </p:nvSpPr>
        <p:spPr>
          <a:xfrm>
            <a:off x="437444" y="3902549"/>
            <a:ext cx="1298223" cy="737638"/>
          </a:xfrm>
          <a:prstGeom prst="wedgeEllipseCallout">
            <a:avLst>
              <a:gd name="adj1" fmla="val 171558"/>
              <a:gd name="adj2" fmla="val -58020"/>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Callout 23"/>
          <p:cNvSpPr/>
          <p:nvPr/>
        </p:nvSpPr>
        <p:spPr>
          <a:xfrm>
            <a:off x="437444" y="3902549"/>
            <a:ext cx="1298223" cy="737638"/>
          </a:xfrm>
          <a:prstGeom prst="wedgeEllipseCallout">
            <a:avLst>
              <a:gd name="adj1" fmla="val 141123"/>
              <a:gd name="adj2" fmla="val 117977"/>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solidFill>
                  <a:srgbClr val="FFFFFF"/>
                </a:solidFill>
                <a:latin typeface="Trebuchet MS"/>
                <a:cs typeface="Trebuchet MS"/>
              </a:rPr>
              <a:t>x</a:t>
            </a:r>
            <a:endParaRPr lang="en-US" sz="4400" b="1" dirty="0">
              <a:solidFill>
                <a:srgbClr val="FFFFFF"/>
              </a:solidFill>
              <a:latin typeface="Trebuchet MS"/>
              <a:cs typeface="Trebuchet MS"/>
            </a:endParaRPr>
          </a:p>
        </p:txBody>
      </p:sp>
      <p:sp>
        <p:nvSpPr>
          <p:cNvPr id="25" name="Oval Callout 24"/>
          <p:cNvSpPr/>
          <p:nvPr/>
        </p:nvSpPr>
        <p:spPr>
          <a:xfrm>
            <a:off x="6121399" y="2919665"/>
            <a:ext cx="1298223" cy="737638"/>
          </a:xfrm>
          <a:prstGeom prst="wedgeEllipseCallout">
            <a:avLst>
              <a:gd name="adj1" fmla="val -166486"/>
              <a:gd name="adj2" fmla="val 194497"/>
            </a:avLst>
          </a:prstGeom>
          <a:solidFill>
            <a:srgbClr val="00BF00">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b="1" dirty="0">
              <a:solidFill>
                <a:srgbClr val="000000"/>
              </a:solidFill>
              <a:latin typeface="Trebuchet MS"/>
              <a:cs typeface="Trebuchet MS"/>
            </a:endParaRPr>
          </a:p>
        </p:txBody>
      </p:sp>
      <p:sp>
        <p:nvSpPr>
          <p:cNvPr id="26" name="Oval Callout 25"/>
          <p:cNvSpPr/>
          <p:nvPr/>
        </p:nvSpPr>
        <p:spPr>
          <a:xfrm>
            <a:off x="6107288" y="2919665"/>
            <a:ext cx="1298223" cy="737638"/>
          </a:xfrm>
          <a:prstGeom prst="wedgeEllipseCallout">
            <a:avLst>
              <a:gd name="adj1" fmla="val -148007"/>
              <a:gd name="adj2" fmla="val 8935"/>
            </a:avLst>
          </a:prstGeom>
          <a:solidFill>
            <a:srgbClr val="00BF00">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000000"/>
                </a:solidFill>
                <a:latin typeface="Trebuchet MS"/>
                <a:cs typeface="Trebuchet MS"/>
              </a:rPr>
              <a:t>y</a:t>
            </a:r>
          </a:p>
        </p:txBody>
      </p:sp>
    </p:spTree>
    <p:extLst>
      <p:ext uri="{BB962C8B-B14F-4D97-AF65-F5344CB8AC3E}">
        <p14:creationId xmlns:p14="http://schemas.microsoft.com/office/powerpoint/2010/main" val="22140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Bakery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Flavor</a:t>
            </a:r>
          </a:p>
          <a:p>
            <a:r>
              <a:rPr lang="en-US" dirty="0" smtClean="0"/>
              <a:t>Number of layers</a:t>
            </a:r>
          </a:p>
          <a:p>
            <a:r>
              <a:rPr lang="en-US" dirty="0" smtClean="0"/>
              <a:t>Whether or not the cake is an ice cream cake</a:t>
            </a:r>
            <a:endParaRPr lang="en-US" dirty="0"/>
          </a:p>
        </p:txBody>
      </p:sp>
      <p:pic>
        <p:nvPicPr>
          <p:cNvPr id="4" name="Picture 3"/>
          <p:cNvPicPr>
            <a:picLocks noChangeAspect="1"/>
          </p:cNvPicPr>
          <p:nvPr/>
        </p:nvPicPr>
        <p:blipFill>
          <a:blip r:embed="rId3"/>
          <a:stretch>
            <a:fillRect/>
          </a:stretch>
        </p:blipFill>
        <p:spPr>
          <a:xfrm>
            <a:off x="4571999" y="1023177"/>
            <a:ext cx="3504789" cy="3504789"/>
          </a:xfrm>
          <a:prstGeom prst="rect">
            <a:avLst/>
          </a:prstGeom>
        </p:spPr>
      </p:pic>
    </p:spTree>
    <p:extLst>
      <p:ext uri="{BB962C8B-B14F-4D97-AF65-F5344CB8AC3E}">
        <p14:creationId xmlns:p14="http://schemas.microsoft.com/office/powerpoint/2010/main" val="14180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8" y="0"/>
            <a:ext cx="9191831" cy="6659592"/>
          </a:xfrm>
        </p:spPr>
      </p:pic>
      <p:sp>
        <p:nvSpPr>
          <p:cNvPr id="5" name="TextBox 4"/>
          <p:cNvSpPr txBox="1"/>
          <p:nvPr/>
        </p:nvSpPr>
        <p:spPr>
          <a:xfrm>
            <a:off x="2653368" y="1772997"/>
            <a:ext cx="3093155" cy="400110"/>
          </a:xfrm>
          <a:prstGeom prst="rect">
            <a:avLst/>
          </a:prstGeom>
          <a:noFill/>
        </p:spPr>
        <p:txBody>
          <a:bodyPr wrap="square" rtlCol="0">
            <a:spAutoFit/>
          </a:bodyPr>
          <a:lstStyle/>
          <a:p>
            <a:r>
              <a:rPr lang="en-US" sz="2000" b="1" dirty="0" smtClean="0">
                <a:solidFill>
                  <a:srgbClr val="000000"/>
                </a:solidFill>
                <a:latin typeface="Trebuchet MS"/>
                <a:cs typeface="Trebuchet MS"/>
              </a:rPr>
              <a:t>flavor :: String,</a:t>
            </a:r>
            <a:endParaRPr lang="en-US" sz="2000" b="1" dirty="0">
              <a:solidFill>
                <a:srgbClr val="000000"/>
              </a:solidFill>
              <a:latin typeface="Trebuchet MS"/>
              <a:cs typeface="Trebuchet MS"/>
            </a:endParaRPr>
          </a:p>
        </p:txBody>
      </p:sp>
      <p:sp>
        <p:nvSpPr>
          <p:cNvPr id="6" name="TextBox 5"/>
          <p:cNvSpPr txBox="1"/>
          <p:nvPr/>
        </p:nvSpPr>
        <p:spPr>
          <a:xfrm>
            <a:off x="2653367" y="2377896"/>
            <a:ext cx="3093155" cy="400110"/>
          </a:xfrm>
          <a:prstGeom prst="rect">
            <a:avLst/>
          </a:prstGeom>
          <a:noFill/>
        </p:spPr>
        <p:txBody>
          <a:bodyPr wrap="square" rtlCol="0">
            <a:spAutoFit/>
          </a:bodyPr>
          <a:lstStyle/>
          <a:p>
            <a:r>
              <a:rPr lang="en-US" sz="2000" b="1" dirty="0">
                <a:solidFill>
                  <a:srgbClr val="000000"/>
                </a:solidFill>
                <a:latin typeface="Trebuchet MS"/>
                <a:cs typeface="Trebuchet MS"/>
              </a:rPr>
              <a:t>l</a:t>
            </a:r>
            <a:r>
              <a:rPr lang="en-US" sz="2000" b="1" dirty="0" smtClean="0">
                <a:solidFill>
                  <a:srgbClr val="000000"/>
                </a:solidFill>
                <a:latin typeface="Trebuchet MS"/>
                <a:cs typeface="Trebuchet MS"/>
              </a:rPr>
              <a:t>ayers :: Number,</a:t>
            </a:r>
            <a:endParaRPr lang="en-US" sz="2000" b="1" dirty="0">
              <a:solidFill>
                <a:srgbClr val="000000"/>
              </a:solidFill>
              <a:latin typeface="Trebuchet MS"/>
              <a:cs typeface="Trebuchet MS"/>
            </a:endParaRPr>
          </a:p>
        </p:txBody>
      </p:sp>
      <p:sp>
        <p:nvSpPr>
          <p:cNvPr id="8" name="TextBox 7"/>
          <p:cNvSpPr txBox="1"/>
          <p:nvPr/>
        </p:nvSpPr>
        <p:spPr>
          <a:xfrm>
            <a:off x="2624593" y="2982795"/>
            <a:ext cx="3942644" cy="400110"/>
          </a:xfrm>
          <a:prstGeom prst="rect">
            <a:avLst/>
          </a:prstGeom>
          <a:noFill/>
        </p:spPr>
        <p:txBody>
          <a:bodyPr wrap="square" rtlCol="0">
            <a:spAutoFit/>
          </a:bodyPr>
          <a:lstStyle/>
          <a:p>
            <a:r>
              <a:rPr lang="en-US" sz="2000" b="1" dirty="0" smtClean="0">
                <a:solidFill>
                  <a:srgbClr val="000000"/>
                </a:solidFill>
                <a:latin typeface="Trebuchet MS"/>
                <a:cs typeface="Trebuchet MS"/>
              </a:rPr>
              <a:t>is-</a:t>
            </a:r>
            <a:r>
              <a:rPr lang="en-US" sz="2000" b="1" dirty="0" err="1" smtClean="0">
                <a:solidFill>
                  <a:srgbClr val="000000"/>
                </a:solidFill>
                <a:latin typeface="Trebuchet MS"/>
                <a:cs typeface="Trebuchet MS"/>
              </a:rPr>
              <a:t>iceCream</a:t>
            </a:r>
            <a:r>
              <a:rPr lang="en-US" sz="2000" b="1" dirty="0" smtClean="0">
                <a:solidFill>
                  <a:srgbClr val="000000"/>
                </a:solidFill>
                <a:latin typeface="Trebuchet MS"/>
                <a:cs typeface="Trebuchet MS"/>
              </a:rPr>
              <a:t>  :: Boolean</a:t>
            </a:r>
            <a:endParaRPr lang="en-US" sz="2000" b="1" dirty="0">
              <a:solidFill>
                <a:srgbClr val="000000"/>
              </a:solidFill>
              <a:latin typeface="Trebuchet MS"/>
              <a:cs typeface="Trebuchet MS"/>
            </a:endParaRPr>
          </a:p>
        </p:txBody>
      </p:sp>
      <p:sp>
        <p:nvSpPr>
          <p:cNvPr id="9" name="TextBox 8"/>
          <p:cNvSpPr txBox="1"/>
          <p:nvPr/>
        </p:nvSpPr>
        <p:spPr>
          <a:xfrm>
            <a:off x="1980230" y="4972530"/>
            <a:ext cx="6628932"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cake(“vanilla”, 4, true) </a:t>
            </a:r>
            <a:endParaRPr lang="en-US" sz="2400" b="1" dirty="0">
              <a:solidFill>
                <a:srgbClr val="000000"/>
              </a:solidFill>
              <a:latin typeface="Trebuchet MS"/>
              <a:cs typeface="Trebuchet MS"/>
            </a:endParaRPr>
          </a:p>
        </p:txBody>
      </p:sp>
      <p:sp>
        <p:nvSpPr>
          <p:cNvPr id="7" name="TextBox 6"/>
          <p:cNvSpPr txBox="1"/>
          <p:nvPr/>
        </p:nvSpPr>
        <p:spPr>
          <a:xfrm>
            <a:off x="1980230" y="5904035"/>
            <a:ext cx="6908800"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cake(“chocolate”, 8, false) </a:t>
            </a:r>
            <a:endParaRPr lang="en-US" sz="2400" b="1" dirty="0">
              <a:solidFill>
                <a:srgbClr val="000000"/>
              </a:solidFill>
              <a:latin typeface="Trebuchet MS"/>
              <a:cs typeface="Trebuchet MS"/>
            </a:endParaRPr>
          </a:p>
        </p:txBody>
      </p:sp>
    </p:spTree>
    <p:extLst>
      <p:ext uri="{BB962C8B-B14F-4D97-AF65-F5344CB8AC3E}">
        <p14:creationId xmlns:p14="http://schemas.microsoft.com/office/powerpoint/2010/main" val="1168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9144000" cy="5628618"/>
          </a:xfrm>
          <a:prstGeom prst="rect">
            <a:avLst/>
          </a:prstGeom>
        </p:spPr>
      </p:pic>
      <p:sp>
        <p:nvSpPr>
          <p:cNvPr id="9" name="TextBox 8"/>
          <p:cNvSpPr txBox="1"/>
          <p:nvPr/>
        </p:nvSpPr>
        <p:spPr>
          <a:xfrm>
            <a:off x="1980230" y="1082174"/>
            <a:ext cx="6628932"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cake(“vanilla”, 4, true) </a:t>
            </a:r>
            <a:endParaRPr lang="en-US" sz="2400" b="1" dirty="0">
              <a:solidFill>
                <a:srgbClr val="000000"/>
              </a:solidFill>
              <a:latin typeface="Trebuchet MS"/>
              <a:cs typeface="Trebuchet MS"/>
            </a:endParaRPr>
          </a:p>
        </p:txBody>
      </p:sp>
      <p:sp>
        <p:nvSpPr>
          <p:cNvPr id="7" name="TextBox 6"/>
          <p:cNvSpPr txBox="1"/>
          <p:nvPr/>
        </p:nvSpPr>
        <p:spPr>
          <a:xfrm>
            <a:off x="1980230" y="2016413"/>
            <a:ext cx="6908800"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cake(“chocolate”, 8, false) </a:t>
            </a:r>
            <a:endParaRPr lang="en-US" sz="2400" b="1" dirty="0">
              <a:solidFill>
                <a:srgbClr val="000000"/>
              </a:solidFill>
              <a:latin typeface="Trebuchet MS"/>
              <a:cs typeface="Trebuchet MS"/>
            </a:endParaRPr>
          </a:p>
        </p:txBody>
      </p:sp>
      <p:sp>
        <p:nvSpPr>
          <p:cNvPr id="10" name="TextBox 9"/>
          <p:cNvSpPr txBox="1"/>
          <p:nvPr/>
        </p:nvSpPr>
        <p:spPr>
          <a:xfrm>
            <a:off x="2900218" y="3962507"/>
            <a:ext cx="2868815" cy="461665"/>
          </a:xfrm>
          <a:prstGeom prst="rect">
            <a:avLst/>
          </a:prstGeom>
          <a:noFill/>
        </p:spPr>
        <p:txBody>
          <a:bodyPr wrap="square" rtlCol="0">
            <a:spAutoFit/>
          </a:bodyPr>
          <a:lstStyle/>
          <a:p>
            <a:r>
              <a:rPr lang="en-US" sz="2400" b="1" smtClean="0">
                <a:solidFill>
                  <a:srgbClr val="000000"/>
                </a:solidFill>
                <a:latin typeface="Trebuchet MS"/>
                <a:cs typeface="Trebuchet MS"/>
              </a:rPr>
              <a:t>cake2.flavor</a:t>
            </a:r>
            <a:endParaRPr lang="en-US" sz="2400" b="1" dirty="0">
              <a:solidFill>
                <a:srgbClr val="000000"/>
              </a:solidFill>
              <a:latin typeface="Trebuchet MS"/>
              <a:cs typeface="Trebuchet MS"/>
            </a:endParaRPr>
          </a:p>
        </p:txBody>
      </p:sp>
      <p:sp>
        <p:nvSpPr>
          <p:cNvPr id="11" name="TextBox 10"/>
          <p:cNvSpPr txBox="1"/>
          <p:nvPr/>
        </p:nvSpPr>
        <p:spPr>
          <a:xfrm>
            <a:off x="2900218" y="4663813"/>
            <a:ext cx="2868815"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cake2.layers</a:t>
            </a:r>
            <a:endParaRPr lang="en-US" sz="2400" b="1" dirty="0">
              <a:solidFill>
                <a:srgbClr val="000000"/>
              </a:solidFill>
              <a:latin typeface="Trebuchet MS"/>
              <a:cs typeface="Trebuchet MS"/>
            </a:endParaRPr>
          </a:p>
        </p:txBody>
      </p:sp>
      <p:sp>
        <p:nvSpPr>
          <p:cNvPr id="12" name="TextBox 11"/>
          <p:cNvSpPr txBox="1"/>
          <p:nvPr/>
        </p:nvSpPr>
        <p:spPr>
          <a:xfrm>
            <a:off x="2900218" y="5306080"/>
            <a:ext cx="2868815"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cake2.is-iceCream</a:t>
            </a:r>
            <a:endParaRPr lang="en-US" sz="2400" b="1" dirty="0">
              <a:solidFill>
                <a:srgbClr val="000000"/>
              </a:solidFill>
              <a:latin typeface="Trebuchet MS"/>
              <a:cs typeface="Trebuchet MS"/>
            </a:endParaRPr>
          </a:p>
        </p:txBody>
      </p:sp>
    </p:spTree>
    <p:extLst>
      <p:ext uri="{BB962C8B-B14F-4D97-AF65-F5344CB8AC3E}">
        <p14:creationId xmlns:p14="http://schemas.microsoft.com/office/powerpoint/2010/main" val="200653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to CS</a:t>
            </a:r>
            <a:endParaRPr lang="en-US" dirty="0"/>
          </a:p>
        </p:txBody>
      </p:sp>
      <p:sp>
        <p:nvSpPr>
          <p:cNvPr id="4" name="Content Placeholder 3"/>
          <p:cNvSpPr>
            <a:spLocks noGrp="1"/>
          </p:cNvSpPr>
          <p:nvPr>
            <p:ph idx="1"/>
          </p:nvPr>
        </p:nvSpPr>
        <p:spPr>
          <a:xfrm>
            <a:off x="161364" y="4101352"/>
            <a:ext cx="4020671" cy="2756647"/>
          </a:xfrm>
        </p:spPr>
        <p:txBody>
          <a:bodyPr/>
          <a:lstStyle/>
          <a:p>
            <a:r>
              <a:rPr lang="en-US" dirty="0" smtClean="0"/>
              <a:t>K-12</a:t>
            </a:r>
          </a:p>
          <a:p>
            <a:pPr lvl="1"/>
            <a:r>
              <a:rPr lang="en-US" dirty="0" err="1" smtClean="0"/>
              <a:t>Looooong</a:t>
            </a:r>
            <a:r>
              <a:rPr lang="en-US" dirty="0" smtClean="0"/>
              <a:t> bridge</a:t>
            </a:r>
          </a:p>
          <a:p>
            <a:pPr lvl="1"/>
            <a:r>
              <a:rPr lang="en-US" dirty="0" smtClean="0"/>
              <a:t>Algebra still key</a:t>
            </a:r>
            <a:endParaRPr lang="en-US" dirty="0"/>
          </a:p>
        </p:txBody>
      </p:sp>
      <p:pic>
        <p:nvPicPr>
          <p:cNvPr id="5" name="Picture 4"/>
          <p:cNvPicPr>
            <a:picLocks noChangeAspect="1"/>
          </p:cNvPicPr>
          <p:nvPr/>
        </p:nvPicPr>
        <p:blipFill rotWithShape="1">
          <a:blip r:embed="rId3"/>
          <a:srcRect l="4082" r="3265"/>
          <a:stretch/>
        </p:blipFill>
        <p:spPr>
          <a:xfrm>
            <a:off x="-13447" y="1984466"/>
            <a:ext cx="9157447" cy="1983628"/>
          </a:xfrm>
          <a:prstGeom prst="rect">
            <a:avLst/>
          </a:prstGeom>
        </p:spPr>
      </p:pic>
      <p:pic>
        <p:nvPicPr>
          <p:cNvPr id="7" name="Picture 6"/>
          <p:cNvPicPr>
            <a:picLocks noChangeAspect="1"/>
          </p:cNvPicPr>
          <p:nvPr/>
        </p:nvPicPr>
        <p:blipFill>
          <a:blip r:embed="rId4"/>
          <a:stretch>
            <a:fillRect/>
          </a:stretch>
        </p:blipFill>
        <p:spPr>
          <a:xfrm>
            <a:off x="-455250" y="1821922"/>
            <a:ext cx="400038" cy="400038"/>
          </a:xfrm>
          <a:prstGeom prst="rect">
            <a:avLst/>
          </a:prstGeom>
        </p:spPr>
      </p:pic>
      <p:grpSp>
        <p:nvGrpSpPr>
          <p:cNvPr id="12" name="Group 11"/>
          <p:cNvGrpSpPr/>
          <p:nvPr/>
        </p:nvGrpSpPr>
        <p:grpSpPr>
          <a:xfrm>
            <a:off x="7799294" y="1009402"/>
            <a:ext cx="1344706" cy="666895"/>
            <a:chOff x="7421155" y="993868"/>
            <a:chExt cx="1681080" cy="833717"/>
          </a:xfrm>
        </p:grpSpPr>
        <p:pic>
          <p:nvPicPr>
            <p:cNvPr id="8" name="Picture 7"/>
            <p:cNvPicPr>
              <a:picLocks noChangeAspect="1"/>
            </p:cNvPicPr>
            <p:nvPr/>
          </p:nvPicPr>
          <p:blipFill>
            <a:blip r:embed="rId5"/>
            <a:stretch>
              <a:fillRect/>
            </a:stretch>
          </p:blipFill>
          <p:spPr>
            <a:xfrm>
              <a:off x="8329776" y="1055126"/>
              <a:ext cx="772459" cy="772459"/>
            </a:xfrm>
            <a:prstGeom prst="rect">
              <a:avLst/>
            </a:prstGeom>
          </p:spPr>
        </p:pic>
        <p:pic>
          <p:nvPicPr>
            <p:cNvPr id="9" name="Picture 8"/>
            <p:cNvPicPr>
              <a:picLocks noChangeAspect="1"/>
            </p:cNvPicPr>
            <p:nvPr/>
          </p:nvPicPr>
          <p:blipFill>
            <a:blip r:embed="rId6"/>
            <a:stretch>
              <a:fillRect/>
            </a:stretch>
          </p:blipFill>
          <p:spPr>
            <a:xfrm>
              <a:off x="7912987" y="993868"/>
              <a:ext cx="612308" cy="612308"/>
            </a:xfrm>
            <a:prstGeom prst="rect">
              <a:avLst/>
            </a:prstGeom>
          </p:spPr>
        </p:pic>
        <p:pic>
          <p:nvPicPr>
            <p:cNvPr id="10" name="Picture 9"/>
            <p:cNvPicPr>
              <a:picLocks noChangeAspect="1"/>
            </p:cNvPicPr>
            <p:nvPr/>
          </p:nvPicPr>
          <p:blipFill>
            <a:blip r:embed="rId7"/>
            <a:stretch>
              <a:fillRect/>
            </a:stretch>
          </p:blipFill>
          <p:spPr>
            <a:xfrm>
              <a:off x="7421155" y="1326402"/>
              <a:ext cx="466818" cy="466818"/>
            </a:xfrm>
            <a:prstGeom prst="rect">
              <a:avLst/>
            </a:prstGeom>
          </p:spPr>
        </p:pic>
      </p:grpSp>
      <p:sp>
        <p:nvSpPr>
          <p:cNvPr id="11" name="Content Placeholder 3"/>
          <p:cNvSpPr txBox="1">
            <a:spLocks/>
          </p:cNvSpPr>
          <p:nvPr/>
        </p:nvSpPr>
        <p:spPr bwMode="auto">
          <a:xfrm>
            <a:off x="4914900" y="4101351"/>
            <a:ext cx="4020671" cy="275664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0000"/>
              <a:buFont typeface="Wingdings" charset="0"/>
              <a:buChar char="§"/>
              <a:defRPr sz="2800" kern="1200">
                <a:solidFill>
                  <a:srgbClr val="000000"/>
                </a:solidFill>
                <a:latin typeface="Helvetica"/>
                <a:ea typeface="ＭＳ Ｐゴシック" charset="-128"/>
                <a:cs typeface="Helvetica"/>
              </a:defRPr>
            </a:lvl1pPr>
            <a:lvl2pPr marL="742950" indent="-285750" algn="l" rtl="0" eaLnBrk="1" fontAlgn="base" hangingPunct="1">
              <a:spcBef>
                <a:spcPct val="20000"/>
              </a:spcBef>
              <a:spcAft>
                <a:spcPct val="0"/>
              </a:spcAft>
              <a:buClr>
                <a:schemeClr val="bg1"/>
              </a:buClr>
              <a:buSzPct val="70000"/>
              <a:buFont typeface="Wingdings" charset="0"/>
              <a:buChar char="§"/>
              <a:defRPr sz="2400" kern="1200">
                <a:solidFill>
                  <a:schemeClr val="bg1"/>
                </a:solidFill>
                <a:latin typeface="Helvetica"/>
                <a:ea typeface="ＭＳ Ｐゴシック" charset="-128"/>
                <a:cs typeface="Helvetica"/>
              </a:defRPr>
            </a:lvl2pPr>
            <a:lvl3pPr marL="1143000" indent="-228600" algn="l" rtl="0" eaLnBrk="1" fontAlgn="base" hangingPunct="1">
              <a:spcBef>
                <a:spcPct val="20000"/>
              </a:spcBef>
              <a:spcAft>
                <a:spcPct val="0"/>
              </a:spcAft>
              <a:buClr>
                <a:schemeClr val="bg1"/>
              </a:buClr>
              <a:buSzPct val="70000"/>
              <a:buFont typeface="Wingdings" charset="0"/>
              <a:buChar char="§"/>
              <a:defRPr sz="2000" kern="1200">
                <a:solidFill>
                  <a:srgbClr val="000000"/>
                </a:solidFill>
                <a:latin typeface="Helvetica"/>
                <a:ea typeface="ＭＳ Ｐゴシック" charset="-128"/>
                <a:cs typeface="Helvetica"/>
              </a:defRPr>
            </a:lvl3pPr>
            <a:lvl4pPr marL="1600200" indent="-228600" algn="l" rtl="0" eaLnBrk="1" fontAlgn="base" hangingPunct="1">
              <a:spcBef>
                <a:spcPct val="20000"/>
              </a:spcBef>
              <a:spcAft>
                <a:spcPct val="0"/>
              </a:spcAft>
              <a:buClr>
                <a:schemeClr val="bg1"/>
              </a:buClr>
              <a:buSzPct val="70000"/>
              <a:buFont typeface="Wingdings" charset="0"/>
              <a:buChar char="§"/>
              <a:defRPr kern="1200">
                <a:solidFill>
                  <a:schemeClr val="bg1"/>
                </a:solidFill>
                <a:latin typeface="Helvetica"/>
                <a:ea typeface="ＭＳ Ｐゴシック" charset="-128"/>
                <a:cs typeface="Helvetica"/>
              </a:defRPr>
            </a:lvl4pPr>
            <a:lvl5pPr marL="2057400" indent="-228600" algn="l" rtl="0" eaLnBrk="1" fontAlgn="base" hangingPunct="1">
              <a:spcBef>
                <a:spcPct val="20000"/>
              </a:spcBef>
              <a:spcAft>
                <a:spcPct val="0"/>
              </a:spcAft>
              <a:buClr>
                <a:schemeClr val="bg1"/>
              </a:buClr>
              <a:buSzPct val="60000"/>
              <a:buFont typeface="Wingdings" charset="0"/>
              <a:buChar char="§"/>
              <a:defRPr sz="1600" kern="1200">
                <a:solidFill>
                  <a:schemeClr val="bg1"/>
                </a:solidFill>
                <a:latin typeface="Helvetica"/>
                <a:ea typeface="ＭＳ Ｐゴシック" charset="-128"/>
                <a:cs typeface="Helvetica"/>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914400"/>
            <a:r>
              <a:rPr lang="en-US" dirty="0" smtClean="0"/>
              <a:t>College/AP/Industry</a:t>
            </a:r>
          </a:p>
          <a:p>
            <a:pPr lvl="1" defTabSz="914400"/>
            <a:r>
              <a:rPr lang="en-US" dirty="0" smtClean="0"/>
              <a:t>C-like syntax</a:t>
            </a:r>
          </a:p>
          <a:p>
            <a:pPr lvl="1" defTabSz="914400"/>
            <a:r>
              <a:rPr lang="en-US" sz="2000" i="1" dirty="0" smtClean="0"/>
              <a:t>Programming</a:t>
            </a:r>
            <a:r>
              <a:rPr lang="en-US" sz="2000" dirty="0" smtClean="0"/>
              <a:t>, not hacking</a:t>
            </a:r>
            <a:endParaRPr lang="en-US" sz="2000" dirty="0"/>
          </a:p>
        </p:txBody>
      </p:sp>
      <p:pic>
        <p:nvPicPr>
          <p:cNvPr id="13" name="Picture 12"/>
          <p:cNvPicPr>
            <a:picLocks noChangeAspect="1"/>
          </p:cNvPicPr>
          <p:nvPr/>
        </p:nvPicPr>
        <p:blipFill>
          <a:blip r:embed="rId8"/>
          <a:stretch>
            <a:fillRect/>
          </a:stretch>
        </p:blipFill>
        <p:spPr>
          <a:xfrm>
            <a:off x="161364" y="1256544"/>
            <a:ext cx="419753" cy="419753"/>
          </a:xfrm>
          <a:prstGeom prst="rect">
            <a:avLst/>
          </a:prstGeom>
        </p:spPr>
      </p:pic>
    </p:spTree>
    <p:extLst>
      <p:ext uri="{BB962C8B-B14F-4D97-AF65-F5344CB8AC3E}">
        <p14:creationId xmlns:p14="http://schemas.microsoft.com/office/powerpoint/2010/main" val="14645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1.38889E-6 2.59259E-6 L 0.06128 0.00324 " pathEditMode="relative" rAng="0" ptsTypes="AA">
                                      <p:cBhvr>
                                        <p:cTn id="19" dur="2000" fill="hold"/>
                                        <p:tgtEl>
                                          <p:spTgt spid="7"/>
                                        </p:tgtEl>
                                        <p:attrNameLst>
                                          <p:attrName>ppt_x</p:attrName>
                                          <p:attrName>ppt_y</p:attrName>
                                        </p:attrNameLst>
                                      </p:cBhvr>
                                      <p:rCtr x="3056" y="162"/>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Screenshot 2015-08-17 22.0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2" y="160320"/>
            <a:ext cx="9144000" cy="6251873"/>
          </a:xfrm>
          <a:prstGeom prst="rect">
            <a:avLst/>
          </a:prstGeom>
        </p:spPr>
      </p:pic>
      <p:sp>
        <p:nvSpPr>
          <p:cNvPr id="7" name="TextBox 6"/>
          <p:cNvSpPr txBox="1"/>
          <p:nvPr/>
        </p:nvSpPr>
        <p:spPr>
          <a:xfrm>
            <a:off x="1227667" y="838200"/>
            <a:ext cx="2681111" cy="400110"/>
          </a:xfrm>
          <a:prstGeom prst="rect">
            <a:avLst/>
          </a:prstGeom>
          <a:noFill/>
        </p:spPr>
        <p:txBody>
          <a:bodyPr wrap="square" rtlCol="0">
            <a:spAutoFit/>
          </a:bodyPr>
          <a:lstStyle/>
          <a:p>
            <a:r>
              <a:rPr lang="en-US" sz="2000" b="1" dirty="0">
                <a:solidFill>
                  <a:srgbClr val="000000"/>
                </a:solidFill>
                <a:latin typeface="Trebuchet MS"/>
                <a:cs typeface="Trebuchet MS"/>
              </a:rPr>
              <a:t>t</a:t>
            </a:r>
            <a:r>
              <a:rPr lang="en-US" sz="2000" b="1" dirty="0" smtClean="0">
                <a:solidFill>
                  <a:srgbClr val="000000"/>
                </a:solidFill>
                <a:latin typeface="Trebuchet MS"/>
                <a:cs typeface="Trebuchet MS"/>
              </a:rPr>
              <a:t>aller-than</a:t>
            </a:r>
            <a:endParaRPr lang="en-US" sz="2000" b="1" dirty="0">
              <a:solidFill>
                <a:srgbClr val="000000"/>
              </a:solidFill>
              <a:latin typeface="Trebuchet MS"/>
              <a:cs typeface="Trebuchet MS"/>
            </a:endParaRPr>
          </a:p>
        </p:txBody>
      </p:sp>
      <p:sp>
        <p:nvSpPr>
          <p:cNvPr id="8" name="TextBox 7"/>
          <p:cNvSpPr txBox="1"/>
          <p:nvPr/>
        </p:nvSpPr>
        <p:spPr>
          <a:xfrm>
            <a:off x="1547735" y="4628909"/>
            <a:ext cx="2361043" cy="461665"/>
          </a:xfrm>
          <a:prstGeom prst="rect">
            <a:avLst/>
          </a:prstGeom>
          <a:noFill/>
        </p:spPr>
        <p:txBody>
          <a:bodyPr wrap="square" rtlCol="0">
            <a:spAutoFit/>
          </a:bodyPr>
          <a:lstStyle/>
          <a:p>
            <a:r>
              <a:rPr lang="en-US" sz="2400" b="1">
                <a:solidFill>
                  <a:srgbClr val="000000"/>
                </a:solidFill>
                <a:latin typeface="Trebuchet MS"/>
                <a:cs typeface="Trebuchet MS"/>
              </a:rPr>
              <a:t>t</a:t>
            </a:r>
            <a:r>
              <a:rPr lang="en-US" sz="2400" b="1" smtClean="0">
                <a:solidFill>
                  <a:srgbClr val="000000"/>
                </a:solidFill>
                <a:latin typeface="Trebuchet MS"/>
                <a:cs typeface="Trebuchet MS"/>
              </a:rPr>
              <a:t>aller-than</a:t>
            </a:r>
            <a:endParaRPr lang="en-US" sz="2400" b="1" dirty="0">
              <a:solidFill>
                <a:srgbClr val="000000"/>
              </a:solidFill>
              <a:latin typeface="Trebuchet MS"/>
              <a:cs typeface="Trebuchet MS"/>
            </a:endParaRPr>
          </a:p>
        </p:txBody>
      </p:sp>
      <p:sp>
        <p:nvSpPr>
          <p:cNvPr id="9" name="TextBox 8"/>
          <p:cNvSpPr txBox="1"/>
          <p:nvPr/>
        </p:nvSpPr>
        <p:spPr>
          <a:xfrm>
            <a:off x="1382889" y="3055424"/>
            <a:ext cx="2525889" cy="461665"/>
          </a:xfrm>
          <a:prstGeom prst="rect">
            <a:avLst/>
          </a:prstGeom>
          <a:noFill/>
        </p:spPr>
        <p:txBody>
          <a:bodyPr wrap="square" rtlCol="0">
            <a:spAutoFit/>
          </a:bodyPr>
          <a:lstStyle/>
          <a:p>
            <a:r>
              <a:rPr lang="en-US" sz="2400" b="1" dirty="0">
                <a:solidFill>
                  <a:srgbClr val="000000"/>
                </a:solidFill>
                <a:latin typeface="Trebuchet MS"/>
                <a:cs typeface="Trebuchet MS"/>
              </a:rPr>
              <a:t>t</a:t>
            </a:r>
            <a:r>
              <a:rPr lang="en-US" sz="2400" b="1" dirty="0" smtClean="0">
                <a:solidFill>
                  <a:srgbClr val="000000"/>
                </a:solidFill>
                <a:latin typeface="Trebuchet MS"/>
                <a:cs typeface="Trebuchet MS"/>
              </a:rPr>
              <a:t>aller-than</a:t>
            </a:r>
            <a:endParaRPr lang="en-US" sz="2400" b="1" dirty="0">
              <a:solidFill>
                <a:srgbClr val="000000"/>
              </a:solidFill>
              <a:latin typeface="Trebuchet MS"/>
              <a:cs typeface="Trebuchet MS"/>
            </a:endParaRPr>
          </a:p>
        </p:txBody>
      </p:sp>
      <p:sp>
        <p:nvSpPr>
          <p:cNvPr id="10" name="TextBox 9"/>
          <p:cNvSpPr txBox="1"/>
          <p:nvPr/>
        </p:nvSpPr>
        <p:spPr>
          <a:xfrm>
            <a:off x="7405511" y="776645"/>
            <a:ext cx="1467556" cy="461665"/>
          </a:xfrm>
          <a:prstGeom prst="rect">
            <a:avLst/>
          </a:prstGeom>
          <a:noFill/>
        </p:spPr>
        <p:txBody>
          <a:bodyPr wrap="square" rtlCol="0">
            <a:spAutoFit/>
          </a:bodyPr>
          <a:lstStyle/>
          <a:p>
            <a:r>
              <a:rPr lang="en-US" sz="2400" b="1" dirty="0" smtClean="0">
                <a:solidFill>
                  <a:srgbClr val="000000"/>
                </a:solidFill>
                <a:latin typeface="Trebuchet MS"/>
                <a:cs typeface="Trebuchet MS"/>
              </a:rPr>
              <a:t>Boolean</a:t>
            </a:r>
            <a:endParaRPr lang="en-US" sz="2400" b="1" dirty="0">
              <a:solidFill>
                <a:srgbClr val="000000"/>
              </a:solidFill>
              <a:latin typeface="Trebuchet MS"/>
              <a:cs typeface="Trebuchet MS"/>
            </a:endParaRPr>
          </a:p>
        </p:txBody>
      </p:sp>
      <p:sp>
        <p:nvSpPr>
          <p:cNvPr id="11" name="TextBox 10"/>
          <p:cNvSpPr txBox="1"/>
          <p:nvPr/>
        </p:nvSpPr>
        <p:spPr>
          <a:xfrm>
            <a:off x="1227666" y="1410436"/>
            <a:ext cx="8198555" cy="830997"/>
          </a:xfrm>
          <a:prstGeom prst="rect">
            <a:avLst/>
          </a:prstGeom>
          <a:noFill/>
        </p:spPr>
        <p:txBody>
          <a:bodyPr wrap="square" rtlCol="0">
            <a:spAutoFit/>
          </a:bodyPr>
          <a:lstStyle/>
          <a:p>
            <a:r>
              <a:rPr lang="en-US" sz="2400" b="1" dirty="0">
                <a:solidFill>
                  <a:srgbClr val="000000"/>
                </a:solidFill>
                <a:latin typeface="Trebuchet MS"/>
                <a:cs typeface="Trebuchet MS"/>
              </a:rPr>
              <a:t>Consumes </a:t>
            </a:r>
            <a:r>
              <a:rPr lang="en-US" sz="2400" b="1" dirty="0" smtClean="0">
                <a:solidFill>
                  <a:srgbClr val="000000"/>
                </a:solidFill>
                <a:latin typeface="Trebuchet MS"/>
                <a:cs typeface="Trebuchet MS"/>
              </a:rPr>
              <a:t>two </a:t>
            </a:r>
            <a:r>
              <a:rPr lang="en-US" sz="2400" b="1" dirty="0" err="1" smtClean="0">
                <a:solidFill>
                  <a:srgbClr val="000000"/>
                </a:solidFill>
                <a:latin typeface="Trebuchet MS"/>
                <a:cs typeface="Trebuchet MS"/>
              </a:rPr>
              <a:t>CakeTypes</a:t>
            </a:r>
            <a:r>
              <a:rPr lang="en-US" sz="2400" b="1" dirty="0" smtClean="0">
                <a:solidFill>
                  <a:srgbClr val="000000"/>
                </a:solidFill>
                <a:latin typeface="Trebuchet MS"/>
                <a:cs typeface="Trebuchet MS"/>
              </a:rPr>
              <a:t> and asks if the number of layers in the first </a:t>
            </a:r>
            <a:r>
              <a:rPr lang="en-US" sz="2400" b="1" dirty="0" err="1" smtClean="0">
                <a:solidFill>
                  <a:srgbClr val="000000"/>
                </a:solidFill>
                <a:latin typeface="Trebuchet MS"/>
                <a:cs typeface="Trebuchet MS"/>
              </a:rPr>
              <a:t>CakeType</a:t>
            </a:r>
            <a:r>
              <a:rPr lang="en-US" sz="2400" b="1" dirty="0" smtClean="0">
                <a:solidFill>
                  <a:srgbClr val="000000"/>
                </a:solidFill>
                <a:latin typeface="Trebuchet MS"/>
                <a:cs typeface="Trebuchet MS"/>
              </a:rPr>
              <a:t> is greater than the second</a:t>
            </a:r>
            <a:endParaRPr lang="en-US" sz="2400" b="1" dirty="0">
              <a:solidFill>
                <a:srgbClr val="000000"/>
              </a:solidFill>
              <a:latin typeface="Trebuchet MS"/>
              <a:cs typeface="Trebuchet MS"/>
            </a:endParaRPr>
          </a:p>
        </p:txBody>
      </p:sp>
      <p:sp>
        <p:nvSpPr>
          <p:cNvPr id="12" name="TextBox 11"/>
          <p:cNvSpPr txBox="1"/>
          <p:nvPr/>
        </p:nvSpPr>
        <p:spPr>
          <a:xfrm>
            <a:off x="3199825" y="790844"/>
            <a:ext cx="3414889" cy="461665"/>
          </a:xfrm>
          <a:prstGeom prst="rect">
            <a:avLst/>
          </a:prstGeom>
          <a:noFill/>
        </p:spPr>
        <p:txBody>
          <a:bodyPr wrap="square" rtlCol="0">
            <a:spAutoFit/>
          </a:bodyPr>
          <a:lstStyle/>
          <a:p>
            <a:r>
              <a:rPr lang="en-US" sz="2400" b="1" dirty="0" err="1" smtClean="0">
                <a:solidFill>
                  <a:srgbClr val="000000"/>
                </a:solidFill>
                <a:latin typeface="Trebuchet MS"/>
                <a:cs typeface="Trebuchet MS"/>
              </a:rPr>
              <a:t>CakeType</a:t>
            </a:r>
            <a:r>
              <a:rPr lang="en-US" sz="2400" b="1" dirty="0" smtClean="0">
                <a:solidFill>
                  <a:srgbClr val="000000"/>
                </a:solidFill>
                <a:latin typeface="Trebuchet MS"/>
                <a:cs typeface="Trebuchet MS"/>
              </a:rPr>
              <a:t>, </a:t>
            </a:r>
            <a:r>
              <a:rPr lang="en-US" sz="2400" b="1" dirty="0" err="1" smtClean="0">
                <a:solidFill>
                  <a:srgbClr val="000000"/>
                </a:solidFill>
                <a:latin typeface="Trebuchet MS"/>
                <a:cs typeface="Trebuchet MS"/>
              </a:rPr>
              <a:t>CakeType</a:t>
            </a:r>
            <a:endParaRPr lang="en-US" sz="2400" b="1" dirty="0">
              <a:solidFill>
                <a:srgbClr val="000000"/>
              </a:solidFill>
              <a:latin typeface="Trebuchet MS"/>
              <a:cs typeface="Trebuchet MS"/>
            </a:endParaRPr>
          </a:p>
        </p:txBody>
      </p:sp>
      <p:sp>
        <p:nvSpPr>
          <p:cNvPr id="13" name="TextBox 12"/>
          <p:cNvSpPr txBox="1"/>
          <p:nvPr/>
        </p:nvSpPr>
        <p:spPr>
          <a:xfrm>
            <a:off x="3137496" y="3189580"/>
            <a:ext cx="5693834" cy="338554"/>
          </a:xfrm>
          <a:prstGeom prst="rect">
            <a:avLst/>
          </a:prstGeom>
          <a:noFill/>
        </p:spPr>
        <p:txBody>
          <a:bodyPr wrap="square" rtlCol="0">
            <a:spAutoFit/>
          </a:bodyPr>
          <a:lstStyle/>
          <a:p>
            <a:r>
              <a:rPr lang="en-US" sz="1600" b="1" dirty="0" smtClean="0">
                <a:solidFill>
                  <a:srgbClr val="000000"/>
                </a:solidFill>
                <a:latin typeface="Trebuchet MS"/>
                <a:cs typeface="Trebuchet MS"/>
              </a:rPr>
              <a:t>birthday-cake, </a:t>
            </a:r>
            <a:r>
              <a:rPr lang="en-US" sz="1600" b="1" dirty="0" err="1" smtClean="0">
                <a:solidFill>
                  <a:srgbClr val="000000"/>
                </a:solidFill>
                <a:latin typeface="Trebuchet MS"/>
                <a:cs typeface="Trebuchet MS"/>
              </a:rPr>
              <a:t>pb</a:t>
            </a:r>
            <a:r>
              <a:rPr lang="en-US" sz="1600" b="1" dirty="0" smtClean="0">
                <a:solidFill>
                  <a:srgbClr val="000000"/>
                </a:solidFill>
                <a:latin typeface="Trebuchet MS"/>
                <a:cs typeface="Trebuchet MS"/>
              </a:rPr>
              <a:t>-cake</a:t>
            </a:r>
            <a:endParaRPr lang="en-US" sz="1600" b="1" dirty="0">
              <a:solidFill>
                <a:srgbClr val="000000"/>
              </a:solidFill>
              <a:latin typeface="Trebuchet MS"/>
              <a:cs typeface="Trebuchet MS"/>
            </a:endParaRPr>
          </a:p>
        </p:txBody>
      </p:sp>
      <p:sp>
        <p:nvSpPr>
          <p:cNvPr id="14" name="TextBox 13"/>
          <p:cNvSpPr txBox="1"/>
          <p:nvPr/>
        </p:nvSpPr>
        <p:spPr>
          <a:xfrm>
            <a:off x="2242267" y="3786437"/>
            <a:ext cx="6169352" cy="461665"/>
          </a:xfrm>
          <a:prstGeom prst="rect">
            <a:avLst/>
          </a:prstGeom>
          <a:noFill/>
        </p:spPr>
        <p:txBody>
          <a:bodyPr wrap="square" rtlCol="0">
            <a:spAutoFit/>
          </a:bodyPr>
          <a:lstStyle/>
          <a:p>
            <a:r>
              <a:rPr lang="en-US" sz="2400" b="1" dirty="0" smtClean="0">
                <a:solidFill>
                  <a:srgbClr val="000000"/>
                </a:solidFill>
                <a:latin typeface="Trebuchet MS"/>
                <a:cs typeface="Trebuchet MS"/>
              </a:rPr>
              <a:t>birthday-</a:t>
            </a:r>
            <a:r>
              <a:rPr lang="en-US" sz="2400" b="1" dirty="0" err="1" smtClean="0">
                <a:solidFill>
                  <a:srgbClr val="000000"/>
                </a:solidFill>
                <a:latin typeface="Trebuchet MS"/>
                <a:cs typeface="Trebuchet MS"/>
              </a:rPr>
              <a:t>cake.layers</a:t>
            </a:r>
            <a:r>
              <a:rPr lang="en-US" sz="2400" b="1" dirty="0" smtClean="0">
                <a:solidFill>
                  <a:srgbClr val="000000"/>
                </a:solidFill>
                <a:latin typeface="Trebuchet MS"/>
                <a:cs typeface="Trebuchet MS"/>
              </a:rPr>
              <a:t> &gt; </a:t>
            </a:r>
            <a:r>
              <a:rPr lang="en-US" sz="2400" b="1" dirty="0" err="1" smtClean="0">
                <a:solidFill>
                  <a:srgbClr val="000000"/>
                </a:solidFill>
                <a:latin typeface="Trebuchet MS"/>
                <a:cs typeface="Trebuchet MS"/>
              </a:rPr>
              <a:t>pb-cake.layers</a:t>
            </a:r>
            <a:endParaRPr lang="en-US" sz="2400" b="1" dirty="0">
              <a:solidFill>
                <a:srgbClr val="000000"/>
              </a:solidFill>
              <a:latin typeface="Trebuchet MS"/>
              <a:cs typeface="Trebuchet MS"/>
            </a:endParaRPr>
          </a:p>
        </p:txBody>
      </p:sp>
      <p:sp>
        <p:nvSpPr>
          <p:cNvPr id="15" name="TextBox 14"/>
          <p:cNvSpPr txBox="1"/>
          <p:nvPr/>
        </p:nvSpPr>
        <p:spPr>
          <a:xfrm>
            <a:off x="3137496" y="4694174"/>
            <a:ext cx="3196854" cy="338554"/>
          </a:xfrm>
          <a:prstGeom prst="rect">
            <a:avLst/>
          </a:prstGeom>
          <a:noFill/>
        </p:spPr>
        <p:txBody>
          <a:bodyPr wrap="square" rtlCol="0">
            <a:spAutoFit/>
          </a:bodyPr>
          <a:lstStyle/>
          <a:p>
            <a:r>
              <a:rPr lang="en-US" sz="1600" b="1" smtClean="0">
                <a:solidFill>
                  <a:srgbClr val="000000"/>
                </a:solidFill>
                <a:latin typeface="Trebuchet MS"/>
                <a:cs typeface="Trebuchet MS"/>
              </a:rPr>
              <a:t>wedding-cake, strawberry-cake </a:t>
            </a:r>
            <a:endParaRPr lang="en-US" sz="1600" b="1" dirty="0">
              <a:solidFill>
                <a:srgbClr val="000000"/>
              </a:solidFill>
              <a:latin typeface="Trebuchet MS"/>
              <a:cs typeface="Trebuchet MS"/>
            </a:endParaRPr>
          </a:p>
        </p:txBody>
      </p:sp>
      <p:sp>
        <p:nvSpPr>
          <p:cNvPr id="17" name="TextBox 16"/>
          <p:cNvSpPr txBox="1"/>
          <p:nvPr/>
        </p:nvSpPr>
        <p:spPr>
          <a:xfrm>
            <a:off x="1925353" y="5341681"/>
            <a:ext cx="6905977" cy="461665"/>
          </a:xfrm>
          <a:prstGeom prst="rect">
            <a:avLst/>
          </a:prstGeom>
          <a:noFill/>
        </p:spPr>
        <p:txBody>
          <a:bodyPr wrap="square" rtlCol="0">
            <a:spAutoFit/>
          </a:bodyPr>
          <a:lstStyle/>
          <a:p>
            <a:r>
              <a:rPr lang="en-US" sz="2400" b="1" dirty="0" smtClean="0">
                <a:solidFill>
                  <a:srgbClr val="000000"/>
                </a:solidFill>
                <a:latin typeface="Trebuchet MS"/>
                <a:cs typeface="Trebuchet MS"/>
              </a:rPr>
              <a:t>wedding-</a:t>
            </a:r>
            <a:r>
              <a:rPr lang="en-US" sz="2400" b="1" dirty="0" err="1" smtClean="0">
                <a:solidFill>
                  <a:srgbClr val="000000"/>
                </a:solidFill>
                <a:latin typeface="Trebuchet MS"/>
                <a:cs typeface="Trebuchet MS"/>
              </a:rPr>
              <a:t>cake.layers</a:t>
            </a:r>
            <a:r>
              <a:rPr lang="en-US" sz="2400" b="1" dirty="0" smtClean="0">
                <a:solidFill>
                  <a:srgbClr val="000000"/>
                </a:solidFill>
                <a:latin typeface="Trebuchet MS"/>
                <a:cs typeface="Trebuchet MS"/>
              </a:rPr>
              <a:t> &gt; strawberry-</a:t>
            </a:r>
            <a:r>
              <a:rPr lang="en-US" sz="2400" b="1" dirty="0" err="1" smtClean="0">
                <a:solidFill>
                  <a:srgbClr val="000000"/>
                </a:solidFill>
                <a:latin typeface="Trebuchet MS"/>
                <a:cs typeface="Trebuchet MS"/>
              </a:rPr>
              <a:t>cake.layers</a:t>
            </a:r>
            <a:endParaRPr lang="en-US" sz="2400" b="1" dirty="0">
              <a:solidFill>
                <a:srgbClr val="000000"/>
              </a:solidFill>
              <a:latin typeface="Trebuchet MS"/>
              <a:cs typeface="Trebuchet MS"/>
            </a:endParaRPr>
          </a:p>
        </p:txBody>
      </p:sp>
      <p:sp>
        <p:nvSpPr>
          <p:cNvPr id="18" name="Oval 17"/>
          <p:cNvSpPr/>
          <p:nvPr/>
        </p:nvSpPr>
        <p:spPr>
          <a:xfrm rot="16200000">
            <a:off x="3554829" y="2731743"/>
            <a:ext cx="533402" cy="124341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16200000">
            <a:off x="3544931" y="4265303"/>
            <a:ext cx="533402" cy="1243410"/>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97467" y="812070"/>
            <a:ext cx="8212667" cy="14127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Callout 22"/>
          <p:cNvSpPr/>
          <p:nvPr/>
        </p:nvSpPr>
        <p:spPr>
          <a:xfrm>
            <a:off x="437444" y="3902549"/>
            <a:ext cx="1865489" cy="737638"/>
          </a:xfrm>
          <a:prstGeom prst="wedgeEllipseCallout">
            <a:avLst>
              <a:gd name="adj1" fmla="val 121180"/>
              <a:gd name="adj2" fmla="val -111393"/>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Callout 23"/>
          <p:cNvSpPr/>
          <p:nvPr/>
        </p:nvSpPr>
        <p:spPr>
          <a:xfrm>
            <a:off x="274434" y="3911152"/>
            <a:ext cx="2045482" cy="737638"/>
          </a:xfrm>
          <a:prstGeom prst="wedgeEllipseCallout">
            <a:avLst>
              <a:gd name="adj1" fmla="val 130965"/>
              <a:gd name="adj2" fmla="val 137448"/>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smtClean="0">
                <a:solidFill>
                  <a:srgbClr val="FFFFFF"/>
                </a:solidFill>
                <a:latin typeface="Trebuchet MS"/>
                <a:cs typeface="Trebuchet MS"/>
              </a:rPr>
              <a:t>a-cake1</a:t>
            </a:r>
            <a:endParaRPr lang="en-US" sz="2600" b="1" dirty="0">
              <a:solidFill>
                <a:srgbClr val="FFFFFF"/>
              </a:solidFill>
              <a:latin typeface="Trebuchet MS"/>
              <a:cs typeface="Trebuchet MS"/>
            </a:endParaRPr>
          </a:p>
        </p:txBody>
      </p:sp>
      <p:sp>
        <p:nvSpPr>
          <p:cNvPr id="27" name="Oval 26"/>
          <p:cNvSpPr/>
          <p:nvPr/>
        </p:nvSpPr>
        <p:spPr>
          <a:xfrm rot="16200000">
            <a:off x="3086507" y="3017298"/>
            <a:ext cx="533402" cy="2055395"/>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16200000">
            <a:off x="2768170" y="4539858"/>
            <a:ext cx="533402" cy="2077974"/>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16200000">
            <a:off x="4867514" y="2763357"/>
            <a:ext cx="533402" cy="1243410"/>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16200000">
            <a:off x="5155525" y="4035839"/>
            <a:ext cx="533402" cy="1647804"/>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rot="16200000">
            <a:off x="5936345" y="3435801"/>
            <a:ext cx="533402" cy="1243410"/>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rot="16200000">
            <a:off x="6185893" y="4370024"/>
            <a:ext cx="533402" cy="2443944"/>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Callout 31"/>
          <p:cNvSpPr/>
          <p:nvPr/>
        </p:nvSpPr>
        <p:spPr>
          <a:xfrm>
            <a:off x="7295894" y="2693206"/>
            <a:ext cx="1776586" cy="737638"/>
          </a:xfrm>
          <a:prstGeom prst="wedgeEllipseCallout">
            <a:avLst>
              <a:gd name="adj1" fmla="val -110042"/>
              <a:gd name="adj2" fmla="val 293667"/>
            </a:avLst>
          </a:prstGeom>
          <a:solidFill>
            <a:srgbClr val="00BF00">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b="1" dirty="0">
              <a:solidFill>
                <a:srgbClr val="000000"/>
              </a:solidFill>
              <a:latin typeface="Trebuchet MS"/>
              <a:cs typeface="Trebuchet MS"/>
            </a:endParaRPr>
          </a:p>
        </p:txBody>
      </p:sp>
      <p:sp>
        <p:nvSpPr>
          <p:cNvPr id="31" name="Oval Callout 30"/>
          <p:cNvSpPr/>
          <p:nvPr/>
        </p:nvSpPr>
        <p:spPr>
          <a:xfrm>
            <a:off x="7213843" y="2683918"/>
            <a:ext cx="1847032" cy="737638"/>
          </a:xfrm>
          <a:prstGeom prst="wedgeEllipseCallout">
            <a:avLst>
              <a:gd name="adj1" fmla="val -134505"/>
              <a:gd name="adj2" fmla="val 63028"/>
            </a:avLst>
          </a:prstGeom>
          <a:solidFill>
            <a:srgbClr val="00BF00">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Trebuchet MS"/>
                <a:cs typeface="Trebuchet MS"/>
              </a:rPr>
              <a:t>a</a:t>
            </a:r>
            <a:r>
              <a:rPr lang="en-US" sz="2000" b="1" smtClean="0">
                <a:solidFill>
                  <a:srgbClr val="000000"/>
                </a:solidFill>
                <a:latin typeface="Trebuchet MS"/>
                <a:cs typeface="Trebuchet MS"/>
              </a:rPr>
              <a:t>-cake2</a:t>
            </a:r>
            <a:endParaRPr lang="en-US" sz="2000" b="1" dirty="0">
              <a:solidFill>
                <a:srgbClr val="000000"/>
              </a:solidFill>
              <a:latin typeface="Trebuchet MS"/>
              <a:cs typeface="Trebuchet MS"/>
            </a:endParaRPr>
          </a:p>
        </p:txBody>
      </p:sp>
    </p:spTree>
    <p:extLst>
      <p:ext uri="{BB962C8B-B14F-4D97-AF65-F5344CB8AC3E}">
        <p14:creationId xmlns:p14="http://schemas.microsoft.com/office/powerpoint/2010/main" val="2956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animBg="1"/>
      <p:bldP spid="19" grpId="0" animBg="1"/>
      <p:bldP spid="22" grpId="0" animBg="1"/>
      <p:bldP spid="23" grpId="0" animBg="1"/>
      <p:bldP spid="24" grpId="0" animBg="1"/>
      <p:bldP spid="27" grpId="0" animBg="1"/>
      <p:bldP spid="27" grpId="1" animBg="1"/>
      <p:bldP spid="28" grpId="0" animBg="1"/>
      <p:bldP spid="28" grpId="1" animBg="1"/>
      <p:bldP spid="25" grpId="0" animBg="1"/>
      <p:bldP spid="26" grpId="0" animBg="1"/>
      <p:bldP spid="29" grpId="0" animBg="1"/>
      <p:bldP spid="30" grpId="0" animBg="1"/>
      <p:bldP spid="3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Screenshot 2015-08-17 22.00.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22" y="160320"/>
            <a:ext cx="9144000" cy="6251873"/>
          </a:xfrm>
          <a:prstGeom prst="rect">
            <a:avLst/>
          </a:prstGeom>
        </p:spPr>
      </p:pic>
      <p:sp>
        <p:nvSpPr>
          <p:cNvPr id="7" name="TextBox 6"/>
          <p:cNvSpPr txBox="1"/>
          <p:nvPr/>
        </p:nvSpPr>
        <p:spPr>
          <a:xfrm>
            <a:off x="1227667" y="838200"/>
            <a:ext cx="2681111" cy="400110"/>
          </a:xfrm>
          <a:prstGeom prst="rect">
            <a:avLst/>
          </a:prstGeom>
          <a:noFill/>
        </p:spPr>
        <p:txBody>
          <a:bodyPr wrap="square" rtlCol="0">
            <a:spAutoFit/>
          </a:bodyPr>
          <a:lstStyle/>
          <a:p>
            <a:r>
              <a:rPr lang="en-US" sz="2000" b="1" dirty="0">
                <a:solidFill>
                  <a:srgbClr val="000000"/>
                </a:solidFill>
                <a:latin typeface="Trebuchet MS"/>
                <a:cs typeface="Trebuchet MS"/>
              </a:rPr>
              <a:t>w</a:t>
            </a:r>
            <a:r>
              <a:rPr lang="en-US" sz="2000" b="1" dirty="0" smtClean="0">
                <a:solidFill>
                  <a:srgbClr val="000000"/>
                </a:solidFill>
                <a:latin typeface="Trebuchet MS"/>
                <a:cs typeface="Trebuchet MS"/>
              </a:rPr>
              <a:t>ill-melt</a:t>
            </a:r>
            <a:endParaRPr lang="en-US" sz="2000" b="1" dirty="0">
              <a:solidFill>
                <a:srgbClr val="000000"/>
              </a:solidFill>
              <a:latin typeface="Trebuchet MS"/>
              <a:cs typeface="Trebuchet MS"/>
            </a:endParaRPr>
          </a:p>
        </p:txBody>
      </p:sp>
      <p:sp>
        <p:nvSpPr>
          <p:cNvPr id="8" name="TextBox 7"/>
          <p:cNvSpPr txBox="1"/>
          <p:nvPr/>
        </p:nvSpPr>
        <p:spPr>
          <a:xfrm>
            <a:off x="1547735" y="4628909"/>
            <a:ext cx="2361043" cy="461665"/>
          </a:xfrm>
          <a:prstGeom prst="rect">
            <a:avLst/>
          </a:prstGeom>
          <a:noFill/>
        </p:spPr>
        <p:txBody>
          <a:bodyPr wrap="square" rtlCol="0">
            <a:spAutoFit/>
          </a:bodyPr>
          <a:lstStyle/>
          <a:p>
            <a:r>
              <a:rPr lang="en-US" sz="2400" b="1" dirty="0" smtClean="0">
                <a:solidFill>
                  <a:srgbClr val="000000"/>
                </a:solidFill>
                <a:latin typeface="Trebuchet MS"/>
                <a:cs typeface="Trebuchet MS"/>
              </a:rPr>
              <a:t>will-melt</a:t>
            </a:r>
            <a:endParaRPr lang="en-US" sz="2400" b="1" dirty="0">
              <a:solidFill>
                <a:srgbClr val="000000"/>
              </a:solidFill>
              <a:latin typeface="Trebuchet MS"/>
              <a:cs typeface="Trebuchet MS"/>
            </a:endParaRPr>
          </a:p>
        </p:txBody>
      </p:sp>
      <p:sp>
        <p:nvSpPr>
          <p:cNvPr id="9" name="TextBox 8"/>
          <p:cNvSpPr txBox="1"/>
          <p:nvPr/>
        </p:nvSpPr>
        <p:spPr>
          <a:xfrm>
            <a:off x="1382889" y="3055424"/>
            <a:ext cx="2525889" cy="461665"/>
          </a:xfrm>
          <a:prstGeom prst="rect">
            <a:avLst/>
          </a:prstGeom>
          <a:noFill/>
        </p:spPr>
        <p:txBody>
          <a:bodyPr wrap="square" rtlCol="0">
            <a:spAutoFit/>
          </a:bodyPr>
          <a:lstStyle/>
          <a:p>
            <a:r>
              <a:rPr lang="en-US" sz="2400" b="1" dirty="0" smtClean="0">
                <a:solidFill>
                  <a:srgbClr val="000000"/>
                </a:solidFill>
                <a:latin typeface="Trebuchet MS"/>
                <a:cs typeface="Trebuchet MS"/>
              </a:rPr>
              <a:t>will-melt</a:t>
            </a:r>
            <a:endParaRPr lang="en-US" sz="2400" b="1" dirty="0">
              <a:solidFill>
                <a:srgbClr val="000000"/>
              </a:solidFill>
              <a:latin typeface="Trebuchet MS"/>
              <a:cs typeface="Trebuchet MS"/>
            </a:endParaRPr>
          </a:p>
        </p:txBody>
      </p:sp>
      <p:sp>
        <p:nvSpPr>
          <p:cNvPr id="10" name="TextBox 9"/>
          <p:cNvSpPr txBox="1"/>
          <p:nvPr/>
        </p:nvSpPr>
        <p:spPr>
          <a:xfrm>
            <a:off x="7405511" y="776645"/>
            <a:ext cx="1467556" cy="461665"/>
          </a:xfrm>
          <a:prstGeom prst="rect">
            <a:avLst/>
          </a:prstGeom>
          <a:noFill/>
        </p:spPr>
        <p:txBody>
          <a:bodyPr wrap="square" rtlCol="0">
            <a:spAutoFit/>
          </a:bodyPr>
          <a:lstStyle/>
          <a:p>
            <a:r>
              <a:rPr lang="en-US" sz="2400" b="1" dirty="0" smtClean="0">
                <a:solidFill>
                  <a:srgbClr val="000000"/>
                </a:solidFill>
                <a:latin typeface="Trebuchet MS"/>
                <a:cs typeface="Trebuchet MS"/>
              </a:rPr>
              <a:t>Boolean</a:t>
            </a:r>
            <a:endParaRPr lang="en-US" sz="2400" b="1" dirty="0">
              <a:solidFill>
                <a:srgbClr val="000000"/>
              </a:solidFill>
              <a:latin typeface="Trebuchet MS"/>
              <a:cs typeface="Trebuchet MS"/>
            </a:endParaRPr>
          </a:p>
        </p:txBody>
      </p:sp>
      <p:sp>
        <p:nvSpPr>
          <p:cNvPr id="11" name="TextBox 10"/>
          <p:cNvSpPr txBox="1"/>
          <p:nvPr/>
        </p:nvSpPr>
        <p:spPr>
          <a:xfrm>
            <a:off x="1227667" y="1482277"/>
            <a:ext cx="7761110" cy="707886"/>
          </a:xfrm>
          <a:prstGeom prst="rect">
            <a:avLst/>
          </a:prstGeom>
          <a:noFill/>
        </p:spPr>
        <p:txBody>
          <a:bodyPr wrap="square" rtlCol="0">
            <a:spAutoFit/>
          </a:bodyPr>
          <a:lstStyle/>
          <a:p>
            <a:r>
              <a:rPr lang="en-US" sz="2000" b="1" dirty="0">
                <a:solidFill>
                  <a:srgbClr val="000000"/>
                </a:solidFill>
                <a:latin typeface="Trebuchet MS"/>
                <a:cs typeface="Trebuchet MS"/>
              </a:rPr>
              <a:t>Consumes a </a:t>
            </a:r>
            <a:r>
              <a:rPr lang="en-US" sz="2000" b="1" dirty="0" err="1" smtClean="0">
                <a:solidFill>
                  <a:srgbClr val="000000"/>
                </a:solidFill>
                <a:latin typeface="Trebuchet MS"/>
                <a:cs typeface="Trebuchet MS"/>
              </a:rPr>
              <a:t>CakeType</a:t>
            </a:r>
            <a:r>
              <a:rPr lang="en-US" sz="2000" b="1" dirty="0" smtClean="0">
                <a:solidFill>
                  <a:srgbClr val="000000"/>
                </a:solidFill>
                <a:latin typeface="Trebuchet MS"/>
                <a:cs typeface="Trebuchet MS"/>
              </a:rPr>
              <a:t> </a:t>
            </a:r>
            <a:r>
              <a:rPr lang="en-US" sz="2000" b="1" dirty="0">
                <a:solidFill>
                  <a:srgbClr val="000000"/>
                </a:solidFill>
                <a:latin typeface="Trebuchet MS"/>
                <a:cs typeface="Trebuchet MS"/>
              </a:rPr>
              <a:t>and </a:t>
            </a:r>
            <a:r>
              <a:rPr lang="en-US" sz="2000" b="1" dirty="0" smtClean="0">
                <a:solidFill>
                  <a:srgbClr val="000000"/>
                </a:solidFill>
                <a:latin typeface="Trebuchet MS"/>
                <a:cs typeface="Trebuchet MS"/>
              </a:rPr>
              <a:t>temp, asks if the temp is greater than 32 degrees AND if the Cake is an ice cream cake </a:t>
            </a:r>
            <a:endParaRPr lang="en-US" sz="2000" b="1" dirty="0">
              <a:solidFill>
                <a:srgbClr val="000000"/>
              </a:solidFill>
              <a:latin typeface="Trebuchet MS"/>
              <a:cs typeface="Trebuchet MS"/>
            </a:endParaRPr>
          </a:p>
        </p:txBody>
      </p:sp>
      <p:sp>
        <p:nvSpPr>
          <p:cNvPr id="12" name="TextBox 11"/>
          <p:cNvSpPr txBox="1"/>
          <p:nvPr/>
        </p:nvSpPr>
        <p:spPr>
          <a:xfrm>
            <a:off x="3422745" y="776645"/>
            <a:ext cx="3414889" cy="461665"/>
          </a:xfrm>
          <a:prstGeom prst="rect">
            <a:avLst/>
          </a:prstGeom>
          <a:noFill/>
        </p:spPr>
        <p:txBody>
          <a:bodyPr wrap="square" rtlCol="0">
            <a:spAutoFit/>
          </a:bodyPr>
          <a:lstStyle/>
          <a:p>
            <a:r>
              <a:rPr lang="en-US" sz="2400" b="1" smtClean="0">
                <a:solidFill>
                  <a:srgbClr val="000000"/>
                </a:solidFill>
                <a:latin typeface="Trebuchet MS"/>
                <a:cs typeface="Trebuchet MS"/>
              </a:rPr>
              <a:t>CakeType</a:t>
            </a:r>
            <a:r>
              <a:rPr lang="en-US" sz="2400" b="1" dirty="0" smtClean="0">
                <a:solidFill>
                  <a:srgbClr val="000000"/>
                </a:solidFill>
                <a:latin typeface="Trebuchet MS"/>
                <a:cs typeface="Trebuchet MS"/>
              </a:rPr>
              <a:t>, Number</a:t>
            </a:r>
            <a:endParaRPr lang="en-US" sz="2400" b="1" dirty="0">
              <a:solidFill>
                <a:srgbClr val="000000"/>
              </a:solidFill>
              <a:latin typeface="Trebuchet MS"/>
              <a:cs typeface="Trebuchet MS"/>
            </a:endParaRPr>
          </a:p>
        </p:txBody>
      </p:sp>
      <p:sp>
        <p:nvSpPr>
          <p:cNvPr id="13" name="TextBox 12"/>
          <p:cNvSpPr txBox="1"/>
          <p:nvPr/>
        </p:nvSpPr>
        <p:spPr>
          <a:xfrm>
            <a:off x="3515076" y="3055424"/>
            <a:ext cx="1907824"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cake1, 75</a:t>
            </a:r>
            <a:endParaRPr lang="en-US" sz="2400" b="1" dirty="0">
              <a:solidFill>
                <a:srgbClr val="000000"/>
              </a:solidFill>
              <a:latin typeface="Trebuchet MS"/>
              <a:cs typeface="Trebuchet MS"/>
            </a:endParaRPr>
          </a:p>
        </p:txBody>
      </p:sp>
      <p:sp>
        <p:nvSpPr>
          <p:cNvPr id="14" name="TextBox 13"/>
          <p:cNvSpPr txBox="1"/>
          <p:nvPr/>
        </p:nvSpPr>
        <p:spPr>
          <a:xfrm>
            <a:off x="2442633" y="3788249"/>
            <a:ext cx="5102578" cy="461665"/>
          </a:xfrm>
          <a:prstGeom prst="rect">
            <a:avLst/>
          </a:prstGeom>
          <a:noFill/>
        </p:spPr>
        <p:txBody>
          <a:bodyPr wrap="square" rtlCol="0">
            <a:spAutoFit/>
          </a:bodyPr>
          <a:lstStyle/>
          <a:p>
            <a:r>
              <a:rPr lang="en-US" sz="2400" b="1" dirty="0" smtClean="0">
                <a:solidFill>
                  <a:srgbClr val="000000"/>
                </a:solidFill>
                <a:latin typeface="Trebuchet MS"/>
                <a:cs typeface="Trebuchet MS"/>
              </a:rPr>
              <a:t>(75 &gt; 32) and cake1.is-iceCream</a:t>
            </a:r>
            <a:endParaRPr lang="en-US" sz="2400" b="1" dirty="0">
              <a:solidFill>
                <a:srgbClr val="000000"/>
              </a:solidFill>
              <a:latin typeface="Trebuchet MS"/>
              <a:cs typeface="Trebuchet MS"/>
            </a:endParaRPr>
          </a:p>
        </p:txBody>
      </p:sp>
      <p:sp>
        <p:nvSpPr>
          <p:cNvPr id="15" name="TextBox 14"/>
          <p:cNvSpPr txBox="1"/>
          <p:nvPr/>
        </p:nvSpPr>
        <p:spPr>
          <a:xfrm>
            <a:off x="3287073" y="4628909"/>
            <a:ext cx="1586089" cy="461665"/>
          </a:xfrm>
          <a:prstGeom prst="rect">
            <a:avLst/>
          </a:prstGeom>
          <a:noFill/>
        </p:spPr>
        <p:txBody>
          <a:bodyPr wrap="square" rtlCol="0">
            <a:spAutoFit/>
          </a:bodyPr>
          <a:lstStyle/>
          <a:p>
            <a:r>
              <a:rPr lang="en-US" sz="2400" b="1" dirty="0" smtClean="0">
                <a:solidFill>
                  <a:srgbClr val="000000"/>
                </a:solidFill>
                <a:latin typeface="Trebuchet MS"/>
                <a:cs typeface="Trebuchet MS"/>
              </a:rPr>
              <a:t>cake2, 29 </a:t>
            </a:r>
            <a:endParaRPr lang="en-US" sz="2400" b="1" dirty="0">
              <a:solidFill>
                <a:srgbClr val="000000"/>
              </a:solidFill>
              <a:latin typeface="Trebuchet MS"/>
              <a:cs typeface="Trebuchet MS"/>
            </a:endParaRPr>
          </a:p>
        </p:txBody>
      </p:sp>
      <p:sp>
        <p:nvSpPr>
          <p:cNvPr id="17" name="TextBox 16"/>
          <p:cNvSpPr txBox="1"/>
          <p:nvPr/>
        </p:nvSpPr>
        <p:spPr>
          <a:xfrm>
            <a:off x="2436767" y="5322127"/>
            <a:ext cx="5102578" cy="461665"/>
          </a:xfrm>
          <a:prstGeom prst="rect">
            <a:avLst/>
          </a:prstGeom>
          <a:noFill/>
        </p:spPr>
        <p:txBody>
          <a:bodyPr wrap="square" rtlCol="0">
            <a:spAutoFit/>
          </a:bodyPr>
          <a:lstStyle/>
          <a:p>
            <a:r>
              <a:rPr lang="en-US" sz="2400" b="1" dirty="0" smtClean="0">
                <a:solidFill>
                  <a:srgbClr val="000000"/>
                </a:solidFill>
                <a:latin typeface="Trebuchet MS"/>
                <a:cs typeface="Trebuchet MS"/>
              </a:rPr>
              <a:t>(29 &gt; 32) and cake2.is-iceCream</a:t>
            </a:r>
            <a:endParaRPr lang="en-US" sz="2400" b="1" dirty="0">
              <a:solidFill>
                <a:srgbClr val="000000"/>
              </a:solidFill>
              <a:latin typeface="Trebuchet MS"/>
              <a:cs typeface="Trebuchet MS"/>
            </a:endParaRPr>
          </a:p>
        </p:txBody>
      </p:sp>
      <p:sp>
        <p:nvSpPr>
          <p:cNvPr id="18" name="Oval 17"/>
          <p:cNvSpPr/>
          <p:nvPr/>
        </p:nvSpPr>
        <p:spPr>
          <a:xfrm rot="16200000">
            <a:off x="3822284" y="2748214"/>
            <a:ext cx="461665" cy="1076083"/>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16200000">
            <a:off x="3528368" y="4410952"/>
            <a:ext cx="461666" cy="897578"/>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66828" y="723163"/>
            <a:ext cx="8212667" cy="14127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Callout 22"/>
          <p:cNvSpPr/>
          <p:nvPr/>
        </p:nvSpPr>
        <p:spPr>
          <a:xfrm>
            <a:off x="437444" y="3902549"/>
            <a:ext cx="1865489" cy="737638"/>
          </a:xfrm>
          <a:prstGeom prst="wedgeEllipseCallout">
            <a:avLst>
              <a:gd name="adj1" fmla="val 121180"/>
              <a:gd name="adj2" fmla="val -111393"/>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Callout 23"/>
          <p:cNvSpPr/>
          <p:nvPr/>
        </p:nvSpPr>
        <p:spPr>
          <a:xfrm>
            <a:off x="437444" y="3894920"/>
            <a:ext cx="1683456" cy="737638"/>
          </a:xfrm>
          <a:prstGeom prst="wedgeEllipseCallout">
            <a:avLst>
              <a:gd name="adj1" fmla="val 135842"/>
              <a:gd name="adj2" fmla="val 135194"/>
            </a:avLst>
          </a:prstGeom>
          <a:solidFill>
            <a:srgbClr val="660066">
              <a:alpha val="50000"/>
            </a:srgbClr>
          </a:solidFill>
          <a:ln>
            <a:solidFill>
              <a:srgbClr val="660066">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rgbClr val="FFFFFF"/>
                </a:solidFill>
                <a:latin typeface="Trebuchet MS"/>
                <a:cs typeface="Trebuchet MS"/>
              </a:rPr>
              <a:t>a</a:t>
            </a:r>
            <a:r>
              <a:rPr lang="en-US" sz="2600" b="1" dirty="0" smtClean="0">
                <a:solidFill>
                  <a:srgbClr val="FFFFFF"/>
                </a:solidFill>
                <a:latin typeface="Trebuchet MS"/>
                <a:cs typeface="Trebuchet MS"/>
              </a:rPr>
              <a:t>-cake</a:t>
            </a:r>
            <a:endParaRPr lang="en-US" sz="2600" b="1" dirty="0">
              <a:solidFill>
                <a:srgbClr val="FFFFFF"/>
              </a:solidFill>
              <a:latin typeface="Trebuchet MS"/>
              <a:cs typeface="Trebuchet MS"/>
            </a:endParaRPr>
          </a:p>
        </p:txBody>
      </p:sp>
      <p:sp>
        <p:nvSpPr>
          <p:cNvPr id="27" name="Oval 26"/>
          <p:cNvSpPr/>
          <p:nvPr/>
        </p:nvSpPr>
        <p:spPr>
          <a:xfrm rot="16200000">
            <a:off x="4681539" y="3537601"/>
            <a:ext cx="490714" cy="992009"/>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16200000">
            <a:off x="4696177" y="4985103"/>
            <a:ext cx="533403" cy="1063976"/>
          </a:xfrm>
          <a:prstGeom prst="ellipse">
            <a:avLst/>
          </a:prstGeom>
          <a:solidFill>
            <a:srgbClr val="660066">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492065" y="3055424"/>
            <a:ext cx="762194" cy="437445"/>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40000" y="5322127"/>
            <a:ext cx="645480" cy="436634"/>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442633" y="3842329"/>
            <a:ext cx="645480" cy="436634"/>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268418" y="4633148"/>
            <a:ext cx="645480" cy="436634"/>
          </a:xfrm>
          <a:prstGeom prst="ellipse">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Callout 32"/>
          <p:cNvSpPr/>
          <p:nvPr/>
        </p:nvSpPr>
        <p:spPr>
          <a:xfrm>
            <a:off x="7035800" y="2746073"/>
            <a:ext cx="1409699" cy="616045"/>
          </a:xfrm>
          <a:prstGeom prst="wedgeEllipseCallout">
            <a:avLst>
              <a:gd name="adj1" fmla="val -349130"/>
              <a:gd name="adj2" fmla="val 143721"/>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0000"/>
              </a:solidFill>
            </a:endParaRPr>
          </a:p>
        </p:txBody>
      </p:sp>
      <p:sp>
        <p:nvSpPr>
          <p:cNvPr id="35" name="Oval Callout 34"/>
          <p:cNvSpPr/>
          <p:nvPr/>
        </p:nvSpPr>
        <p:spPr>
          <a:xfrm>
            <a:off x="7035800" y="2747401"/>
            <a:ext cx="1409699" cy="616045"/>
          </a:xfrm>
          <a:prstGeom prst="wedgeEllipseCallout">
            <a:avLst>
              <a:gd name="adj1" fmla="val -330211"/>
              <a:gd name="adj2" fmla="val 389045"/>
            </a:avLst>
          </a:prstGeom>
          <a:solidFill>
            <a:srgbClr val="00B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temp</a:t>
            </a:r>
            <a:endParaRPr lang="en-US" sz="2400" b="1" dirty="0">
              <a:solidFill>
                <a:srgbClr val="000000"/>
              </a:solidFill>
            </a:endParaRPr>
          </a:p>
        </p:txBody>
      </p:sp>
    </p:spTree>
    <p:extLst>
      <p:ext uri="{BB962C8B-B14F-4D97-AF65-F5344CB8AC3E}">
        <p14:creationId xmlns:p14="http://schemas.microsoft.com/office/powerpoint/2010/main" val="10812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dissolv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animBg="1"/>
      <p:bldP spid="19" grpId="0" animBg="1"/>
      <p:bldP spid="22" grpId="0" animBg="1"/>
      <p:bldP spid="23" grpId="0" animBg="1"/>
      <p:bldP spid="24" grpId="0" animBg="1"/>
      <p:bldP spid="27" grpId="0" animBg="1"/>
      <p:bldP spid="27" grpId="1" animBg="1"/>
      <p:bldP spid="28" grpId="0" animBg="1"/>
      <p:bldP spid="28" grpId="1" animBg="1"/>
      <p:bldP spid="25" grpId="0" animBg="1"/>
      <p:bldP spid="30" grpId="0" animBg="1"/>
      <p:bldP spid="31" grpId="0" animBg="1"/>
      <p:bldP spid="32" grpId="0" animBg="1"/>
      <p:bldP spid="33"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endParaRPr lang="en-US" dirty="0"/>
          </a:p>
        </p:txBody>
      </p:sp>
    </p:spTree>
    <p:extLst>
      <p:ext uri="{BB962C8B-B14F-4D97-AF65-F5344CB8AC3E}">
        <p14:creationId xmlns:p14="http://schemas.microsoft.com/office/powerpoint/2010/main" val="3958066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Animating a Sunset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6200" y="1080165"/>
            <a:ext cx="4064000" cy="3048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14" y="4370130"/>
            <a:ext cx="8303394" cy="2148312"/>
          </a:xfrm>
          <a:prstGeom prst="rect">
            <a:avLst/>
          </a:prstGeom>
        </p:spPr>
      </p:pic>
    </p:spTree>
    <p:extLst>
      <p:ext uri="{BB962C8B-B14F-4D97-AF65-F5344CB8AC3E}">
        <p14:creationId xmlns:p14="http://schemas.microsoft.com/office/powerpoint/2010/main" val="2136047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93" y="789052"/>
            <a:ext cx="9290956" cy="5063108"/>
          </a:xfrm>
        </p:spPr>
      </p:pic>
      <p:sp>
        <p:nvSpPr>
          <p:cNvPr id="3" name="TextBox 2"/>
          <p:cNvSpPr txBox="1"/>
          <p:nvPr/>
        </p:nvSpPr>
        <p:spPr>
          <a:xfrm>
            <a:off x="61992" y="1452062"/>
            <a:ext cx="2868815" cy="400110"/>
          </a:xfrm>
          <a:prstGeom prst="rect">
            <a:avLst/>
          </a:prstGeom>
          <a:noFill/>
        </p:spPr>
        <p:txBody>
          <a:bodyPr wrap="square" rtlCol="0">
            <a:spAutoFit/>
          </a:bodyPr>
          <a:lstStyle/>
          <a:p>
            <a:r>
              <a:rPr lang="en-US" sz="2000" b="1" dirty="0">
                <a:solidFill>
                  <a:srgbClr val="000000"/>
                </a:solidFill>
                <a:latin typeface="Trebuchet MS"/>
                <a:cs typeface="Trebuchet MS"/>
              </a:rPr>
              <a:t>Sun’s </a:t>
            </a:r>
            <a:r>
              <a:rPr lang="en-US" sz="2000" b="1" dirty="0" smtClean="0">
                <a:solidFill>
                  <a:srgbClr val="000000"/>
                </a:solidFill>
                <a:latin typeface="Trebuchet MS"/>
                <a:cs typeface="Trebuchet MS"/>
              </a:rPr>
              <a:t>x-</a:t>
            </a:r>
            <a:r>
              <a:rPr lang="en-US" sz="2000" b="1" dirty="0" err="1" smtClean="0">
                <a:solidFill>
                  <a:srgbClr val="000000"/>
                </a:solidFill>
                <a:latin typeface="Trebuchet MS"/>
                <a:cs typeface="Trebuchet MS"/>
              </a:rPr>
              <a:t>coord</a:t>
            </a:r>
            <a:endParaRPr lang="en-US" sz="2000" b="1" dirty="0">
              <a:solidFill>
                <a:srgbClr val="000000"/>
              </a:solidFill>
              <a:latin typeface="Trebuchet MS"/>
              <a:cs typeface="Trebuchet MS"/>
            </a:endParaRPr>
          </a:p>
        </p:txBody>
      </p:sp>
      <p:sp>
        <p:nvSpPr>
          <p:cNvPr id="5" name="TextBox 4"/>
          <p:cNvSpPr txBox="1"/>
          <p:nvPr/>
        </p:nvSpPr>
        <p:spPr>
          <a:xfrm>
            <a:off x="61993" y="1852172"/>
            <a:ext cx="2868815" cy="400110"/>
          </a:xfrm>
          <a:prstGeom prst="rect">
            <a:avLst/>
          </a:prstGeom>
          <a:noFill/>
        </p:spPr>
        <p:txBody>
          <a:bodyPr wrap="square" rtlCol="0">
            <a:spAutoFit/>
          </a:bodyPr>
          <a:lstStyle/>
          <a:p>
            <a:r>
              <a:rPr lang="en-US" sz="2000" b="1" dirty="0">
                <a:solidFill>
                  <a:srgbClr val="000000"/>
                </a:solidFill>
                <a:latin typeface="Trebuchet MS"/>
                <a:cs typeface="Trebuchet MS"/>
              </a:rPr>
              <a:t>Sun’s </a:t>
            </a:r>
            <a:r>
              <a:rPr lang="en-US" sz="2000" b="1" dirty="0" smtClean="0">
                <a:solidFill>
                  <a:srgbClr val="000000"/>
                </a:solidFill>
                <a:latin typeface="Trebuchet MS"/>
                <a:cs typeface="Trebuchet MS"/>
              </a:rPr>
              <a:t>y-</a:t>
            </a:r>
            <a:r>
              <a:rPr lang="en-US" sz="2000" b="1" dirty="0" err="1" smtClean="0">
                <a:solidFill>
                  <a:srgbClr val="000000"/>
                </a:solidFill>
                <a:latin typeface="Trebuchet MS"/>
                <a:cs typeface="Trebuchet MS"/>
              </a:rPr>
              <a:t>coord</a:t>
            </a:r>
            <a:endParaRPr lang="en-US" sz="2000" b="1" dirty="0">
              <a:solidFill>
                <a:srgbClr val="000000"/>
              </a:solidFill>
              <a:latin typeface="Trebuchet MS"/>
              <a:cs typeface="Trebuchet MS"/>
            </a:endParaRPr>
          </a:p>
        </p:txBody>
      </p:sp>
      <p:sp>
        <p:nvSpPr>
          <p:cNvPr id="6" name="TextBox 5"/>
          <p:cNvSpPr txBox="1"/>
          <p:nvPr/>
        </p:nvSpPr>
        <p:spPr>
          <a:xfrm>
            <a:off x="2492079" y="1452062"/>
            <a:ext cx="5853899" cy="400110"/>
          </a:xfrm>
          <a:prstGeom prst="rect">
            <a:avLst/>
          </a:prstGeom>
          <a:noFill/>
        </p:spPr>
        <p:txBody>
          <a:bodyPr wrap="square" rtlCol="0">
            <a:spAutoFit/>
          </a:bodyPr>
          <a:lstStyle/>
          <a:p>
            <a:r>
              <a:rPr lang="en-US" sz="2000" b="1" dirty="0" smtClean="0">
                <a:solidFill>
                  <a:srgbClr val="000000"/>
                </a:solidFill>
                <a:latin typeface="Trebuchet MS"/>
                <a:cs typeface="Trebuchet MS"/>
              </a:rPr>
              <a:t>Increases as sun moves across the sky</a:t>
            </a:r>
            <a:endParaRPr lang="en-US" sz="2000" b="1" dirty="0">
              <a:solidFill>
                <a:srgbClr val="000000"/>
              </a:solidFill>
              <a:latin typeface="Trebuchet MS"/>
              <a:cs typeface="Trebuchet MS"/>
            </a:endParaRPr>
          </a:p>
        </p:txBody>
      </p:sp>
      <p:sp>
        <p:nvSpPr>
          <p:cNvPr id="7" name="TextBox 6"/>
          <p:cNvSpPr txBox="1"/>
          <p:nvPr/>
        </p:nvSpPr>
        <p:spPr>
          <a:xfrm>
            <a:off x="2492079" y="1852172"/>
            <a:ext cx="5853899" cy="400110"/>
          </a:xfrm>
          <a:prstGeom prst="rect">
            <a:avLst/>
          </a:prstGeom>
          <a:noFill/>
        </p:spPr>
        <p:txBody>
          <a:bodyPr wrap="square" rtlCol="0">
            <a:spAutoFit/>
          </a:bodyPr>
          <a:lstStyle/>
          <a:p>
            <a:r>
              <a:rPr lang="en-US" sz="2000" b="1" dirty="0" smtClean="0">
                <a:solidFill>
                  <a:srgbClr val="000000"/>
                </a:solidFill>
                <a:latin typeface="Trebuchet MS"/>
                <a:cs typeface="Trebuchet MS"/>
              </a:rPr>
              <a:t>Decreases as sun falls in the sky</a:t>
            </a:r>
            <a:endParaRPr lang="en-US" sz="2000" b="1" dirty="0">
              <a:solidFill>
                <a:srgbClr val="000000"/>
              </a:solidFill>
              <a:latin typeface="Trebuchet MS"/>
              <a:cs typeface="Trebuchet MS"/>
            </a:endParaRPr>
          </a:p>
        </p:txBody>
      </p:sp>
      <p:sp>
        <p:nvSpPr>
          <p:cNvPr id="8" name="TextBox 7"/>
          <p:cNvSpPr txBox="1"/>
          <p:nvPr/>
        </p:nvSpPr>
        <p:spPr>
          <a:xfrm>
            <a:off x="1311672" y="4099379"/>
            <a:ext cx="2868815" cy="400110"/>
          </a:xfrm>
          <a:prstGeom prst="rect">
            <a:avLst/>
          </a:prstGeom>
          <a:noFill/>
        </p:spPr>
        <p:txBody>
          <a:bodyPr wrap="square" rtlCol="0">
            <a:spAutoFit/>
          </a:bodyPr>
          <a:lstStyle/>
          <a:p>
            <a:r>
              <a:rPr lang="en-US" sz="2000" b="1" dirty="0">
                <a:solidFill>
                  <a:srgbClr val="000000"/>
                </a:solidFill>
                <a:latin typeface="Trebuchet MS"/>
                <a:cs typeface="Trebuchet MS"/>
              </a:rPr>
              <a:t>x</a:t>
            </a:r>
          </a:p>
        </p:txBody>
      </p:sp>
      <p:sp>
        <p:nvSpPr>
          <p:cNvPr id="9" name="TextBox 8"/>
          <p:cNvSpPr txBox="1"/>
          <p:nvPr/>
        </p:nvSpPr>
        <p:spPr>
          <a:xfrm>
            <a:off x="1311671" y="4499489"/>
            <a:ext cx="2868815" cy="400110"/>
          </a:xfrm>
          <a:prstGeom prst="rect">
            <a:avLst/>
          </a:prstGeom>
          <a:noFill/>
        </p:spPr>
        <p:txBody>
          <a:bodyPr wrap="square" rtlCol="0">
            <a:spAutoFit/>
          </a:bodyPr>
          <a:lstStyle/>
          <a:p>
            <a:r>
              <a:rPr lang="en-US" sz="2000" b="1" dirty="0" smtClean="0">
                <a:solidFill>
                  <a:srgbClr val="000000"/>
                </a:solidFill>
                <a:latin typeface="Trebuchet MS"/>
                <a:cs typeface="Trebuchet MS"/>
              </a:rPr>
              <a:t>y</a:t>
            </a:r>
            <a:endParaRPr lang="en-US" sz="2000" b="1" dirty="0">
              <a:solidFill>
                <a:srgbClr val="000000"/>
              </a:solidFill>
              <a:latin typeface="Trebuchet MS"/>
              <a:cs typeface="Trebuchet MS"/>
            </a:endParaRPr>
          </a:p>
        </p:txBody>
      </p:sp>
      <p:sp>
        <p:nvSpPr>
          <p:cNvPr id="10" name="TextBox 9"/>
          <p:cNvSpPr txBox="1"/>
          <p:nvPr/>
        </p:nvSpPr>
        <p:spPr>
          <a:xfrm>
            <a:off x="4925741" y="4099379"/>
            <a:ext cx="2868815" cy="400110"/>
          </a:xfrm>
          <a:prstGeom prst="rect">
            <a:avLst/>
          </a:prstGeom>
          <a:noFill/>
        </p:spPr>
        <p:txBody>
          <a:bodyPr wrap="square" rtlCol="0">
            <a:spAutoFit/>
          </a:bodyPr>
          <a:lstStyle/>
          <a:p>
            <a:r>
              <a:rPr lang="en-US" sz="2000" b="1" smtClean="0">
                <a:solidFill>
                  <a:srgbClr val="000000"/>
                </a:solidFill>
                <a:latin typeface="Trebuchet MS"/>
                <a:cs typeface="Trebuchet MS"/>
              </a:rPr>
              <a:t>Number</a:t>
            </a:r>
            <a:endParaRPr lang="en-US" sz="2000" b="1" dirty="0">
              <a:solidFill>
                <a:srgbClr val="000000"/>
              </a:solidFill>
              <a:latin typeface="Trebuchet MS"/>
              <a:cs typeface="Trebuchet MS"/>
            </a:endParaRPr>
          </a:p>
        </p:txBody>
      </p:sp>
      <p:sp>
        <p:nvSpPr>
          <p:cNvPr id="11" name="TextBox 10"/>
          <p:cNvSpPr txBox="1"/>
          <p:nvPr/>
        </p:nvSpPr>
        <p:spPr>
          <a:xfrm>
            <a:off x="4925789" y="4499489"/>
            <a:ext cx="2868815" cy="400110"/>
          </a:xfrm>
          <a:prstGeom prst="rect">
            <a:avLst/>
          </a:prstGeom>
          <a:noFill/>
        </p:spPr>
        <p:txBody>
          <a:bodyPr wrap="square" rtlCol="0">
            <a:spAutoFit/>
          </a:bodyPr>
          <a:lstStyle/>
          <a:p>
            <a:r>
              <a:rPr lang="en-US" sz="2000" b="1" smtClean="0">
                <a:solidFill>
                  <a:srgbClr val="000000"/>
                </a:solidFill>
                <a:latin typeface="Trebuchet MS"/>
                <a:cs typeface="Trebuchet MS"/>
              </a:rPr>
              <a:t>Number</a:t>
            </a:r>
            <a:endParaRPr lang="en-US" sz="2000" b="1" dirty="0">
              <a:solidFill>
                <a:srgbClr val="000000"/>
              </a:solidFill>
              <a:latin typeface="Trebuchet MS"/>
              <a:cs typeface="Trebuchet MS"/>
            </a:endParaRPr>
          </a:p>
        </p:txBody>
      </p:sp>
    </p:spTree>
    <p:extLst>
      <p:ext uri="{BB962C8B-B14F-4D97-AF65-F5344CB8AC3E}">
        <p14:creationId xmlns:p14="http://schemas.microsoft.com/office/powerpoint/2010/main" val="7317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270" y="0"/>
            <a:ext cx="6680717" cy="6581890"/>
          </a:xfrm>
        </p:spPr>
      </p:pic>
      <p:sp>
        <p:nvSpPr>
          <p:cNvPr id="3" name="TextBox 2"/>
          <p:cNvSpPr txBox="1"/>
          <p:nvPr/>
        </p:nvSpPr>
        <p:spPr>
          <a:xfrm>
            <a:off x="2099414" y="408528"/>
            <a:ext cx="2868815" cy="400110"/>
          </a:xfrm>
          <a:prstGeom prst="rect">
            <a:avLst/>
          </a:prstGeom>
          <a:noFill/>
        </p:spPr>
        <p:txBody>
          <a:bodyPr wrap="square" rtlCol="0">
            <a:spAutoFit/>
          </a:bodyPr>
          <a:lstStyle/>
          <a:p>
            <a:r>
              <a:rPr lang="en-US" sz="2000" b="1" dirty="0" smtClean="0">
                <a:solidFill>
                  <a:srgbClr val="000000"/>
                </a:solidFill>
                <a:latin typeface="Trebuchet MS"/>
                <a:cs typeface="Trebuchet MS"/>
              </a:rPr>
              <a:t>Sunset</a:t>
            </a:r>
            <a:endParaRPr lang="en-US" sz="2000" b="1" dirty="0">
              <a:solidFill>
                <a:srgbClr val="000000"/>
              </a:solidFill>
              <a:latin typeface="Trebuchet MS"/>
              <a:cs typeface="Trebuchet MS"/>
            </a:endParaRPr>
          </a:p>
        </p:txBody>
      </p:sp>
      <p:sp>
        <p:nvSpPr>
          <p:cNvPr id="5" name="TextBox 4"/>
          <p:cNvSpPr txBox="1"/>
          <p:nvPr/>
        </p:nvSpPr>
        <p:spPr>
          <a:xfrm>
            <a:off x="4208569" y="408528"/>
            <a:ext cx="4367007" cy="400110"/>
          </a:xfrm>
          <a:prstGeom prst="rect">
            <a:avLst/>
          </a:prstGeom>
          <a:noFill/>
        </p:spPr>
        <p:txBody>
          <a:bodyPr wrap="square" rtlCol="0">
            <a:spAutoFit/>
          </a:bodyPr>
          <a:lstStyle/>
          <a:p>
            <a:r>
              <a:rPr lang="en-US" sz="2000" b="1" dirty="0" smtClean="0">
                <a:solidFill>
                  <a:srgbClr val="000000"/>
                </a:solidFill>
                <a:latin typeface="Trebuchet MS"/>
                <a:cs typeface="Trebuchet MS"/>
              </a:rPr>
              <a:t>the x and y-coordinate of </a:t>
            </a:r>
            <a:r>
              <a:rPr lang="en-US" sz="2000" b="1" smtClean="0">
                <a:solidFill>
                  <a:srgbClr val="000000"/>
                </a:solidFill>
                <a:latin typeface="Trebuchet MS"/>
                <a:cs typeface="Trebuchet MS"/>
              </a:rPr>
              <a:t>the sun</a:t>
            </a:r>
            <a:endParaRPr lang="en-US" sz="2000" b="1" dirty="0">
              <a:solidFill>
                <a:srgbClr val="000000"/>
              </a:solidFill>
              <a:latin typeface="Trebuchet MS"/>
              <a:cs typeface="Trebuchet MS"/>
            </a:endParaRPr>
          </a:p>
        </p:txBody>
      </p:sp>
      <p:sp>
        <p:nvSpPr>
          <p:cNvPr id="6" name="TextBox 5"/>
          <p:cNvSpPr txBox="1"/>
          <p:nvPr/>
        </p:nvSpPr>
        <p:spPr>
          <a:xfrm>
            <a:off x="2218563" y="870440"/>
            <a:ext cx="2868815" cy="400110"/>
          </a:xfrm>
          <a:prstGeom prst="rect">
            <a:avLst/>
          </a:prstGeom>
          <a:noFill/>
        </p:spPr>
        <p:txBody>
          <a:bodyPr wrap="square" rtlCol="0">
            <a:spAutoFit/>
          </a:bodyPr>
          <a:lstStyle/>
          <a:p>
            <a:r>
              <a:rPr lang="en-US" sz="2000" b="1" dirty="0" smtClean="0">
                <a:solidFill>
                  <a:srgbClr val="000000"/>
                </a:solidFill>
                <a:latin typeface="Trebuchet MS"/>
                <a:cs typeface="Trebuchet MS"/>
              </a:rPr>
              <a:t>Sunset</a:t>
            </a:r>
            <a:endParaRPr lang="en-US" sz="2000" b="1" dirty="0">
              <a:solidFill>
                <a:srgbClr val="000000"/>
              </a:solidFill>
              <a:latin typeface="Trebuchet MS"/>
              <a:cs typeface="Trebuchet MS"/>
            </a:endParaRPr>
          </a:p>
        </p:txBody>
      </p:sp>
      <p:sp>
        <p:nvSpPr>
          <p:cNvPr id="7" name="TextBox 6"/>
          <p:cNvSpPr txBox="1"/>
          <p:nvPr/>
        </p:nvSpPr>
        <p:spPr>
          <a:xfrm>
            <a:off x="2099414" y="1332352"/>
            <a:ext cx="1092674" cy="400110"/>
          </a:xfrm>
          <a:prstGeom prst="rect">
            <a:avLst/>
          </a:prstGeom>
          <a:noFill/>
        </p:spPr>
        <p:txBody>
          <a:bodyPr wrap="square" rtlCol="0">
            <a:spAutoFit/>
          </a:bodyPr>
          <a:lstStyle/>
          <a:p>
            <a:r>
              <a:rPr lang="en-US" sz="2000" b="1" dirty="0">
                <a:solidFill>
                  <a:srgbClr val="000000"/>
                </a:solidFill>
                <a:latin typeface="Trebuchet MS"/>
                <a:cs typeface="Trebuchet MS"/>
              </a:rPr>
              <a:t>s</a:t>
            </a:r>
            <a:r>
              <a:rPr lang="en-US" sz="2000" b="1" smtClean="0">
                <a:solidFill>
                  <a:srgbClr val="000000"/>
                </a:solidFill>
                <a:latin typeface="Trebuchet MS"/>
                <a:cs typeface="Trebuchet MS"/>
              </a:rPr>
              <a:t>unset</a:t>
            </a:r>
            <a:endParaRPr lang="en-US" sz="2000" b="1" dirty="0">
              <a:solidFill>
                <a:srgbClr val="000000"/>
              </a:solidFill>
              <a:latin typeface="Trebuchet MS"/>
              <a:cs typeface="Trebuchet MS"/>
            </a:endParaRPr>
          </a:p>
        </p:txBody>
      </p:sp>
      <p:sp>
        <p:nvSpPr>
          <p:cNvPr id="8" name="TextBox 7"/>
          <p:cNvSpPr txBox="1"/>
          <p:nvPr/>
        </p:nvSpPr>
        <p:spPr>
          <a:xfrm>
            <a:off x="3533821" y="1332352"/>
            <a:ext cx="3199488" cy="400110"/>
          </a:xfrm>
          <a:prstGeom prst="rect">
            <a:avLst/>
          </a:prstGeom>
          <a:noFill/>
        </p:spPr>
        <p:txBody>
          <a:bodyPr wrap="square" rtlCol="0">
            <a:spAutoFit/>
          </a:bodyPr>
          <a:lstStyle/>
          <a:p>
            <a:r>
              <a:rPr lang="en-US" sz="2000" b="1" smtClean="0">
                <a:solidFill>
                  <a:srgbClr val="000000"/>
                </a:solidFill>
                <a:latin typeface="Trebuchet MS"/>
                <a:cs typeface="Trebuchet MS"/>
              </a:rPr>
              <a:t>x :: Number,</a:t>
            </a:r>
            <a:endParaRPr lang="en-US" sz="2000" b="1" dirty="0">
              <a:solidFill>
                <a:srgbClr val="000000"/>
              </a:solidFill>
              <a:latin typeface="Trebuchet MS"/>
              <a:cs typeface="Trebuchet MS"/>
            </a:endParaRPr>
          </a:p>
        </p:txBody>
      </p:sp>
      <p:sp>
        <p:nvSpPr>
          <p:cNvPr id="9" name="TextBox 8"/>
          <p:cNvSpPr txBox="1"/>
          <p:nvPr/>
        </p:nvSpPr>
        <p:spPr>
          <a:xfrm>
            <a:off x="3533821" y="1743103"/>
            <a:ext cx="3199488" cy="400110"/>
          </a:xfrm>
          <a:prstGeom prst="rect">
            <a:avLst/>
          </a:prstGeom>
          <a:noFill/>
        </p:spPr>
        <p:txBody>
          <a:bodyPr wrap="square" rtlCol="0">
            <a:spAutoFit/>
          </a:bodyPr>
          <a:lstStyle/>
          <a:p>
            <a:r>
              <a:rPr lang="en-US" sz="2000" b="1" dirty="0">
                <a:solidFill>
                  <a:srgbClr val="000000"/>
                </a:solidFill>
                <a:latin typeface="Trebuchet MS"/>
                <a:cs typeface="Trebuchet MS"/>
              </a:rPr>
              <a:t>y</a:t>
            </a:r>
            <a:r>
              <a:rPr lang="en-US" sz="2000" b="1" dirty="0" smtClean="0">
                <a:solidFill>
                  <a:srgbClr val="000000"/>
                </a:solidFill>
                <a:latin typeface="Trebuchet MS"/>
                <a:cs typeface="Trebuchet MS"/>
              </a:rPr>
              <a:t> :: Number</a:t>
            </a:r>
            <a:endParaRPr lang="en-US" sz="2000" b="1" dirty="0">
              <a:solidFill>
                <a:srgbClr val="000000"/>
              </a:solidFill>
              <a:latin typeface="Trebuchet MS"/>
              <a:cs typeface="Trebuchet MS"/>
            </a:endParaRPr>
          </a:p>
        </p:txBody>
      </p:sp>
      <p:sp>
        <p:nvSpPr>
          <p:cNvPr id="2" name="Rectangle 1"/>
          <p:cNvSpPr/>
          <p:nvPr/>
        </p:nvSpPr>
        <p:spPr>
          <a:xfrm>
            <a:off x="2487167" y="4436453"/>
            <a:ext cx="158583" cy="1961460"/>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39754" y="4252476"/>
            <a:ext cx="2868815" cy="400110"/>
          </a:xfrm>
          <a:prstGeom prst="rect">
            <a:avLst/>
          </a:prstGeom>
          <a:noFill/>
        </p:spPr>
        <p:txBody>
          <a:bodyPr wrap="square" rtlCol="0">
            <a:spAutoFit/>
          </a:bodyPr>
          <a:lstStyle/>
          <a:p>
            <a:r>
              <a:rPr lang="en-US" sz="2000" b="1" smtClean="0">
                <a:solidFill>
                  <a:srgbClr val="000000"/>
                </a:solidFill>
                <a:latin typeface="Trebuchet MS"/>
                <a:cs typeface="Trebuchet MS"/>
              </a:rPr>
              <a:t>TOP-LEFT</a:t>
            </a:r>
            <a:endParaRPr lang="en-US" sz="2000" b="1" dirty="0">
              <a:solidFill>
                <a:srgbClr val="000000"/>
              </a:solidFill>
              <a:latin typeface="Trebuchet MS"/>
              <a:cs typeface="Trebuchet MS"/>
            </a:endParaRPr>
          </a:p>
        </p:txBody>
      </p:sp>
      <p:sp>
        <p:nvSpPr>
          <p:cNvPr id="11" name="TextBox 10"/>
          <p:cNvSpPr txBox="1"/>
          <p:nvPr/>
        </p:nvSpPr>
        <p:spPr>
          <a:xfrm>
            <a:off x="1362270" y="5122916"/>
            <a:ext cx="2868815" cy="400110"/>
          </a:xfrm>
          <a:prstGeom prst="rect">
            <a:avLst/>
          </a:prstGeom>
          <a:noFill/>
        </p:spPr>
        <p:txBody>
          <a:bodyPr wrap="square" rtlCol="0">
            <a:spAutoFit/>
          </a:bodyPr>
          <a:lstStyle/>
          <a:p>
            <a:r>
              <a:rPr lang="en-US" sz="2000" b="1" smtClean="0">
                <a:solidFill>
                  <a:srgbClr val="000000"/>
                </a:solidFill>
                <a:latin typeface="Trebuchet MS"/>
                <a:cs typeface="Trebuchet MS"/>
              </a:rPr>
              <a:t>MIDDLE</a:t>
            </a:r>
            <a:endParaRPr lang="en-US" sz="2000" b="1" dirty="0">
              <a:solidFill>
                <a:srgbClr val="000000"/>
              </a:solidFill>
              <a:latin typeface="Trebuchet MS"/>
              <a:cs typeface="Trebuchet MS"/>
            </a:endParaRPr>
          </a:p>
        </p:txBody>
      </p:sp>
      <p:sp>
        <p:nvSpPr>
          <p:cNvPr id="12" name="TextBox 11"/>
          <p:cNvSpPr txBox="1"/>
          <p:nvPr/>
        </p:nvSpPr>
        <p:spPr>
          <a:xfrm>
            <a:off x="829681" y="6012626"/>
            <a:ext cx="2868815" cy="400110"/>
          </a:xfrm>
          <a:prstGeom prst="rect">
            <a:avLst/>
          </a:prstGeom>
          <a:noFill/>
        </p:spPr>
        <p:txBody>
          <a:bodyPr wrap="square" rtlCol="0">
            <a:spAutoFit/>
          </a:bodyPr>
          <a:lstStyle/>
          <a:p>
            <a:r>
              <a:rPr lang="en-US" sz="2000" b="1" smtClean="0">
                <a:solidFill>
                  <a:srgbClr val="000000"/>
                </a:solidFill>
                <a:latin typeface="Trebuchet MS"/>
                <a:cs typeface="Trebuchet MS"/>
              </a:rPr>
              <a:t>BOTTOM-RIGHT</a:t>
            </a:r>
            <a:endParaRPr lang="en-US" sz="2000" b="1" dirty="0">
              <a:solidFill>
                <a:srgbClr val="000000"/>
              </a:solidFill>
              <a:latin typeface="Trebuchet MS"/>
              <a:cs typeface="Trebuchet MS"/>
            </a:endParaRPr>
          </a:p>
        </p:txBody>
      </p:sp>
      <p:sp>
        <p:nvSpPr>
          <p:cNvPr id="13" name="TextBox 12"/>
          <p:cNvSpPr txBox="1"/>
          <p:nvPr/>
        </p:nvSpPr>
        <p:spPr>
          <a:xfrm>
            <a:off x="3160092" y="4287586"/>
            <a:ext cx="3277283" cy="400110"/>
          </a:xfrm>
          <a:prstGeom prst="rect">
            <a:avLst/>
          </a:prstGeom>
          <a:noFill/>
        </p:spPr>
        <p:txBody>
          <a:bodyPr wrap="square" rtlCol="0">
            <a:spAutoFit/>
          </a:bodyPr>
          <a:lstStyle/>
          <a:p>
            <a:r>
              <a:rPr lang="en-US" sz="2000" b="1" dirty="0" smtClean="0">
                <a:solidFill>
                  <a:srgbClr val="000000"/>
                </a:solidFill>
                <a:latin typeface="Trebuchet MS"/>
                <a:cs typeface="Trebuchet MS"/>
              </a:rPr>
              <a:t>sunset(10, 300)</a:t>
            </a:r>
            <a:endParaRPr lang="en-US" sz="2000" b="1" dirty="0">
              <a:solidFill>
                <a:srgbClr val="000000"/>
              </a:solidFill>
              <a:latin typeface="Trebuchet MS"/>
              <a:cs typeface="Trebuchet MS"/>
            </a:endParaRPr>
          </a:p>
        </p:txBody>
      </p:sp>
      <p:sp>
        <p:nvSpPr>
          <p:cNvPr id="15" name="TextBox 14"/>
          <p:cNvSpPr txBox="1"/>
          <p:nvPr/>
        </p:nvSpPr>
        <p:spPr>
          <a:xfrm>
            <a:off x="3160091" y="5167661"/>
            <a:ext cx="3277283" cy="400110"/>
          </a:xfrm>
          <a:prstGeom prst="rect">
            <a:avLst/>
          </a:prstGeom>
          <a:noFill/>
        </p:spPr>
        <p:txBody>
          <a:bodyPr wrap="square" rtlCol="0">
            <a:spAutoFit/>
          </a:bodyPr>
          <a:lstStyle/>
          <a:p>
            <a:r>
              <a:rPr lang="en-US" sz="2000" b="1" dirty="0" smtClean="0">
                <a:solidFill>
                  <a:srgbClr val="000000"/>
                </a:solidFill>
                <a:latin typeface="Trebuchet MS"/>
                <a:cs typeface="Trebuchet MS"/>
              </a:rPr>
              <a:t>sunset(200, 150)</a:t>
            </a:r>
            <a:endParaRPr lang="en-US" sz="2000" b="1" dirty="0">
              <a:solidFill>
                <a:srgbClr val="000000"/>
              </a:solidFill>
              <a:latin typeface="Trebuchet MS"/>
              <a:cs typeface="Trebuchet MS"/>
            </a:endParaRPr>
          </a:p>
        </p:txBody>
      </p:sp>
      <p:sp>
        <p:nvSpPr>
          <p:cNvPr id="16" name="TextBox 15"/>
          <p:cNvSpPr txBox="1"/>
          <p:nvPr/>
        </p:nvSpPr>
        <p:spPr>
          <a:xfrm>
            <a:off x="3114789" y="5993356"/>
            <a:ext cx="3277283" cy="400110"/>
          </a:xfrm>
          <a:prstGeom prst="rect">
            <a:avLst/>
          </a:prstGeom>
          <a:noFill/>
        </p:spPr>
        <p:txBody>
          <a:bodyPr wrap="square" rtlCol="0">
            <a:spAutoFit/>
          </a:bodyPr>
          <a:lstStyle/>
          <a:p>
            <a:r>
              <a:rPr lang="en-US" sz="2000" b="1" dirty="0" smtClean="0">
                <a:solidFill>
                  <a:srgbClr val="000000"/>
                </a:solidFill>
                <a:latin typeface="Trebuchet MS"/>
                <a:cs typeface="Trebuchet MS"/>
              </a:rPr>
              <a:t>sunset(275, 75)</a:t>
            </a:r>
            <a:endParaRPr lang="en-US" sz="2000" b="1" dirty="0">
              <a:solidFill>
                <a:srgbClr val="000000"/>
              </a:solidFill>
              <a:latin typeface="Trebuchet MS"/>
              <a:cs typeface="Trebuchet MS"/>
            </a:endParaRPr>
          </a:p>
        </p:txBody>
      </p:sp>
    </p:spTree>
    <p:extLst>
      <p:ext uri="{BB962C8B-B14F-4D97-AF65-F5344CB8AC3E}">
        <p14:creationId xmlns:p14="http://schemas.microsoft.com/office/powerpoint/2010/main" val="18169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1" y="0"/>
            <a:ext cx="6941976" cy="6811752"/>
          </a:xfrm>
        </p:spPr>
      </p:pic>
      <p:sp>
        <p:nvSpPr>
          <p:cNvPr id="4" name="TextBox 3"/>
          <p:cNvSpPr txBox="1"/>
          <p:nvPr/>
        </p:nvSpPr>
        <p:spPr>
          <a:xfrm>
            <a:off x="3308031" y="189072"/>
            <a:ext cx="2868815" cy="400110"/>
          </a:xfrm>
          <a:prstGeom prst="rect">
            <a:avLst/>
          </a:prstGeom>
          <a:noFill/>
        </p:spPr>
        <p:txBody>
          <a:bodyPr wrap="square" rtlCol="0">
            <a:spAutoFit/>
          </a:bodyPr>
          <a:lstStyle/>
          <a:p>
            <a:r>
              <a:rPr lang="en-US" sz="2000" b="1" dirty="0" err="1" smtClean="0">
                <a:solidFill>
                  <a:srgbClr val="000000"/>
                </a:solidFill>
                <a:latin typeface="Trebuchet MS"/>
                <a:cs typeface="Trebuchet MS"/>
              </a:rPr>
              <a:t>SunsetState</a:t>
            </a:r>
            <a:endParaRPr lang="en-US" sz="2000" b="1" dirty="0">
              <a:solidFill>
                <a:srgbClr val="000000"/>
              </a:solidFill>
              <a:latin typeface="Trebuchet MS"/>
              <a:cs typeface="Trebuchet MS"/>
            </a:endParaRPr>
          </a:p>
        </p:txBody>
      </p:sp>
      <p:sp>
        <p:nvSpPr>
          <p:cNvPr id="5" name="TextBox 4"/>
          <p:cNvSpPr txBox="1"/>
          <p:nvPr/>
        </p:nvSpPr>
        <p:spPr>
          <a:xfrm>
            <a:off x="1010638" y="680718"/>
            <a:ext cx="6488241" cy="646331"/>
          </a:xfrm>
          <a:prstGeom prst="rect">
            <a:avLst/>
          </a:prstGeom>
          <a:noFill/>
        </p:spPr>
        <p:txBody>
          <a:bodyPr wrap="square" rtlCol="0">
            <a:spAutoFit/>
          </a:bodyPr>
          <a:lstStyle/>
          <a:p>
            <a:r>
              <a:rPr lang="en-US" b="1" dirty="0" smtClean="0">
                <a:solidFill>
                  <a:srgbClr val="000000"/>
                </a:solidFill>
                <a:latin typeface="Trebuchet MS"/>
                <a:cs typeface="Trebuchet MS"/>
              </a:rPr>
              <a:t>Draw the image of a yellow sun at its x and y-coordinates on the scene</a:t>
            </a:r>
            <a:endParaRPr lang="en-US" b="1" dirty="0">
              <a:solidFill>
                <a:srgbClr val="000000"/>
              </a:solidFill>
              <a:latin typeface="Trebuchet MS"/>
              <a:cs typeface="Trebuchet MS"/>
            </a:endParaRPr>
          </a:p>
        </p:txBody>
      </p:sp>
      <p:sp>
        <p:nvSpPr>
          <p:cNvPr id="6" name="TextBox 5"/>
          <p:cNvSpPr txBox="1"/>
          <p:nvPr/>
        </p:nvSpPr>
        <p:spPr>
          <a:xfrm>
            <a:off x="1985997" y="1732597"/>
            <a:ext cx="5512881" cy="369332"/>
          </a:xfrm>
          <a:prstGeom prst="rect">
            <a:avLst/>
          </a:prstGeom>
          <a:noFill/>
        </p:spPr>
        <p:txBody>
          <a:bodyPr wrap="square" rtlCol="0">
            <a:spAutoFit/>
          </a:bodyPr>
          <a:lstStyle/>
          <a:p>
            <a:r>
              <a:rPr lang="en-US" b="1" dirty="0" smtClean="0">
                <a:solidFill>
                  <a:srgbClr val="000000"/>
                </a:solidFill>
                <a:latin typeface="Trebuchet MS"/>
                <a:cs typeface="Trebuchet MS"/>
              </a:rPr>
              <a:t>circle(25, ”solid”, “yellow”)</a:t>
            </a:r>
            <a:endParaRPr lang="en-US" b="1" dirty="0">
              <a:solidFill>
                <a:srgbClr val="000000"/>
              </a:solidFill>
              <a:latin typeface="Trebuchet MS"/>
              <a:cs typeface="Trebuchet MS"/>
            </a:endParaRPr>
          </a:p>
        </p:txBody>
      </p:sp>
      <p:sp>
        <p:nvSpPr>
          <p:cNvPr id="7" name="TextBox 6"/>
          <p:cNvSpPr txBox="1"/>
          <p:nvPr/>
        </p:nvSpPr>
        <p:spPr>
          <a:xfrm>
            <a:off x="1985997" y="2177370"/>
            <a:ext cx="5512881" cy="369332"/>
          </a:xfrm>
          <a:prstGeom prst="rect">
            <a:avLst/>
          </a:prstGeom>
          <a:noFill/>
        </p:spPr>
        <p:txBody>
          <a:bodyPr wrap="square" rtlCol="0">
            <a:spAutoFit/>
          </a:bodyPr>
          <a:lstStyle/>
          <a:p>
            <a:r>
              <a:rPr lang="en-US" b="1" dirty="0" smtClean="0">
                <a:solidFill>
                  <a:srgbClr val="000000"/>
                </a:solidFill>
                <a:latin typeface="Trebuchet MS"/>
                <a:cs typeface="Trebuchet MS"/>
              </a:rPr>
              <a:t>rectangle(WIDTH, HEIGHT, “solid”, “light-blue”)</a:t>
            </a:r>
            <a:endParaRPr lang="en-US" b="1" dirty="0">
              <a:solidFill>
                <a:srgbClr val="000000"/>
              </a:solidFill>
              <a:latin typeface="Trebuchet MS"/>
              <a:cs typeface="Trebuchet MS"/>
            </a:endParaRPr>
          </a:p>
        </p:txBody>
      </p:sp>
      <p:sp>
        <p:nvSpPr>
          <p:cNvPr id="8" name="TextBox 7"/>
          <p:cNvSpPr txBox="1"/>
          <p:nvPr/>
        </p:nvSpPr>
        <p:spPr>
          <a:xfrm>
            <a:off x="1985997" y="2562091"/>
            <a:ext cx="6207027" cy="338554"/>
          </a:xfrm>
          <a:prstGeom prst="rect">
            <a:avLst/>
          </a:prstGeom>
          <a:noFill/>
        </p:spPr>
        <p:txBody>
          <a:bodyPr wrap="square" rtlCol="0">
            <a:spAutoFit/>
          </a:bodyPr>
          <a:lstStyle/>
          <a:p>
            <a:r>
              <a:rPr lang="en-US" sz="1600" b="1" dirty="0" smtClean="0">
                <a:solidFill>
                  <a:srgbClr val="000000"/>
                </a:solidFill>
                <a:latin typeface="Trebuchet MS"/>
                <a:cs typeface="Trebuchet MS"/>
              </a:rPr>
              <a:t>rectangle(WIDTH, HORIZON-HEIGHT, “solid”, “brown”)</a:t>
            </a:r>
            <a:endParaRPr lang="en-US" sz="1600" b="1" dirty="0">
              <a:solidFill>
                <a:srgbClr val="000000"/>
              </a:solidFill>
              <a:latin typeface="Trebuchet MS"/>
              <a:cs typeface="Trebuchet MS"/>
            </a:endParaRPr>
          </a:p>
        </p:txBody>
      </p:sp>
      <p:sp>
        <p:nvSpPr>
          <p:cNvPr id="9" name="TextBox 8"/>
          <p:cNvSpPr txBox="1"/>
          <p:nvPr/>
        </p:nvSpPr>
        <p:spPr>
          <a:xfrm>
            <a:off x="1873622" y="3553828"/>
            <a:ext cx="2868815" cy="400110"/>
          </a:xfrm>
          <a:prstGeom prst="rect">
            <a:avLst/>
          </a:prstGeom>
          <a:noFill/>
        </p:spPr>
        <p:txBody>
          <a:bodyPr wrap="square" rtlCol="0">
            <a:spAutoFit/>
          </a:bodyPr>
          <a:lstStyle/>
          <a:p>
            <a:r>
              <a:rPr lang="en-US" sz="2000" b="1" dirty="0">
                <a:solidFill>
                  <a:srgbClr val="000000"/>
                </a:solidFill>
                <a:latin typeface="Trebuchet MS"/>
                <a:cs typeface="Trebuchet MS"/>
              </a:rPr>
              <a:t>d</a:t>
            </a:r>
            <a:r>
              <a:rPr lang="en-US" sz="2000" b="1" dirty="0" smtClean="0">
                <a:solidFill>
                  <a:srgbClr val="000000"/>
                </a:solidFill>
                <a:latin typeface="Trebuchet MS"/>
                <a:cs typeface="Trebuchet MS"/>
              </a:rPr>
              <a:t>raw-state</a:t>
            </a:r>
            <a:endParaRPr lang="en-US" sz="2000" b="1" dirty="0">
              <a:solidFill>
                <a:srgbClr val="000000"/>
              </a:solidFill>
              <a:latin typeface="Trebuchet MS"/>
              <a:cs typeface="Trebuchet MS"/>
            </a:endParaRPr>
          </a:p>
        </p:txBody>
      </p:sp>
      <p:sp>
        <p:nvSpPr>
          <p:cNvPr id="10" name="TextBox 9"/>
          <p:cNvSpPr txBox="1"/>
          <p:nvPr/>
        </p:nvSpPr>
        <p:spPr>
          <a:xfrm>
            <a:off x="4254758" y="3559673"/>
            <a:ext cx="2868815" cy="400110"/>
          </a:xfrm>
          <a:prstGeom prst="rect">
            <a:avLst/>
          </a:prstGeom>
          <a:noFill/>
        </p:spPr>
        <p:txBody>
          <a:bodyPr wrap="square" rtlCol="0">
            <a:spAutoFit/>
          </a:bodyPr>
          <a:lstStyle/>
          <a:p>
            <a:r>
              <a:rPr lang="en-US" sz="2000" b="1">
                <a:solidFill>
                  <a:srgbClr val="000000"/>
                </a:solidFill>
                <a:latin typeface="Trebuchet MS"/>
                <a:cs typeface="Trebuchet MS"/>
              </a:rPr>
              <a:t>a</a:t>
            </a:r>
            <a:r>
              <a:rPr lang="en-US" sz="2000" b="1" smtClean="0">
                <a:solidFill>
                  <a:srgbClr val="000000"/>
                </a:solidFill>
                <a:latin typeface="Trebuchet MS"/>
                <a:cs typeface="Trebuchet MS"/>
              </a:rPr>
              <a:t>-sunset</a:t>
            </a:r>
            <a:endParaRPr lang="en-US" sz="2000" b="1" dirty="0">
              <a:solidFill>
                <a:srgbClr val="000000"/>
              </a:solidFill>
              <a:latin typeface="Trebuchet MS"/>
              <a:cs typeface="Trebuchet MS"/>
            </a:endParaRPr>
          </a:p>
        </p:txBody>
      </p:sp>
      <p:sp>
        <p:nvSpPr>
          <p:cNvPr id="11" name="TextBox 10"/>
          <p:cNvSpPr txBox="1"/>
          <p:nvPr/>
        </p:nvSpPr>
        <p:spPr>
          <a:xfrm>
            <a:off x="1010638" y="4456214"/>
            <a:ext cx="6962930" cy="338554"/>
          </a:xfrm>
          <a:prstGeom prst="rect">
            <a:avLst/>
          </a:prstGeom>
          <a:noFill/>
        </p:spPr>
        <p:txBody>
          <a:bodyPr wrap="square" rtlCol="0">
            <a:spAutoFit/>
          </a:bodyPr>
          <a:lstStyle/>
          <a:p>
            <a:r>
              <a:rPr lang="en-US" sz="1600" b="1" dirty="0" smtClean="0">
                <a:solidFill>
                  <a:srgbClr val="000000"/>
                </a:solidFill>
                <a:latin typeface="Trebuchet MS"/>
                <a:cs typeface="Trebuchet MS"/>
              </a:rPr>
              <a:t>put-image(rectangle(WIDTH, </a:t>
            </a:r>
            <a:r>
              <a:rPr lang="en-US" sz="1600" b="1" smtClean="0">
                <a:solidFill>
                  <a:srgbClr val="000000"/>
                </a:solidFill>
                <a:latin typeface="Trebuchet MS"/>
                <a:cs typeface="Trebuchet MS"/>
              </a:rPr>
              <a:t>HORIZON-HEIGHT, “solid”, “brown”),</a:t>
            </a:r>
            <a:endParaRPr lang="en-US" sz="1600" b="1" dirty="0">
              <a:solidFill>
                <a:srgbClr val="000000"/>
              </a:solidFill>
              <a:latin typeface="Trebuchet MS"/>
              <a:cs typeface="Trebuchet MS"/>
            </a:endParaRPr>
          </a:p>
        </p:txBody>
      </p:sp>
      <p:sp>
        <p:nvSpPr>
          <p:cNvPr id="12" name="TextBox 11"/>
          <p:cNvSpPr txBox="1"/>
          <p:nvPr/>
        </p:nvSpPr>
        <p:spPr>
          <a:xfrm>
            <a:off x="1472635" y="5127424"/>
            <a:ext cx="6962930" cy="338554"/>
          </a:xfrm>
          <a:prstGeom prst="rect">
            <a:avLst/>
          </a:prstGeom>
          <a:noFill/>
        </p:spPr>
        <p:txBody>
          <a:bodyPr wrap="square" rtlCol="0">
            <a:spAutoFit/>
          </a:bodyPr>
          <a:lstStyle/>
          <a:p>
            <a:r>
              <a:rPr lang="en-US" sz="1600" b="1" dirty="0" smtClean="0">
                <a:solidFill>
                  <a:srgbClr val="000000"/>
                </a:solidFill>
                <a:latin typeface="Trebuchet MS"/>
                <a:cs typeface="Trebuchet MS"/>
              </a:rPr>
              <a:t>200, 50</a:t>
            </a:r>
            <a:r>
              <a:rPr lang="en-US" sz="1600" b="1" smtClean="0">
                <a:solidFill>
                  <a:srgbClr val="000000"/>
                </a:solidFill>
                <a:latin typeface="Trebuchet MS"/>
                <a:cs typeface="Trebuchet MS"/>
              </a:rPr>
              <a:t>,      put-image(circle(25</a:t>
            </a:r>
            <a:r>
              <a:rPr lang="en-US" sz="1600" b="1" dirty="0" smtClean="0">
                <a:solidFill>
                  <a:srgbClr val="000000"/>
                </a:solidFill>
                <a:latin typeface="Trebuchet MS"/>
                <a:cs typeface="Trebuchet MS"/>
              </a:rPr>
              <a:t>, “solid”, “yellow</a:t>
            </a:r>
            <a:r>
              <a:rPr lang="en-US" sz="1600" b="1" smtClean="0">
                <a:solidFill>
                  <a:srgbClr val="000000"/>
                </a:solidFill>
                <a:latin typeface="Trebuchet MS"/>
                <a:cs typeface="Trebuchet MS"/>
              </a:rPr>
              <a:t>”), </a:t>
            </a:r>
            <a:endParaRPr lang="en-US" sz="1600" b="1" dirty="0">
              <a:solidFill>
                <a:srgbClr val="000000"/>
              </a:solidFill>
              <a:latin typeface="Trebuchet MS"/>
              <a:cs typeface="Trebuchet MS"/>
            </a:endParaRPr>
          </a:p>
        </p:txBody>
      </p:sp>
      <p:sp>
        <p:nvSpPr>
          <p:cNvPr id="13" name="TextBox 12"/>
          <p:cNvSpPr txBox="1"/>
          <p:nvPr/>
        </p:nvSpPr>
        <p:spPr>
          <a:xfrm>
            <a:off x="1180027" y="5732069"/>
            <a:ext cx="8478284" cy="338554"/>
          </a:xfrm>
          <a:prstGeom prst="rect">
            <a:avLst/>
          </a:prstGeom>
          <a:noFill/>
        </p:spPr>
        <p:txBody>
          <a:bodyPr wrap="square" rtlCol="0">
            <a:spAutoFit/>
          </a:bodyPr>
          <a:lstStyle/>
          <a:p>
            <a:r>
              <a:rPr lang="en-US" sz="1600" b="1" dirty="0">
                <a:solidFill>
                  <a:srgbClr val="000000"/>
                </a:solidFill>
                <a:latin typeface="Trebuchet MS"/>
                <a:cs typeface="Trebuchet MS"/>
              </a:rPr>
              <a:t>a-</a:t>
            </a:r>
            <a:r>
              <a:rPr lang="en-US" sz="1600" b="1" dirty="0" err="1">
                <a:solidFill>
                  <a:srgbClr val="000000"/>
                </a:solidFill>
                <a:latin typeface="Trebuchet MS"/>
                <a:cs typeface="Trebuchet MS"/>
              </a:rPr>
              <a:t>sunset.x</a:t>
            </a:r>
            <a:r>
              <a:rPr lang="en-US" sz="1600" b="1" dirty="0">
                <a:solidFill>
                  <a:srgbClr val="000000"/>
                </a:solidFill>
                <a:latin typeface="Trebuchet MS"/>
                <a:cs typeface="Trebuchet MS"/>
              </a:rPr>
              <a:t>, a-</a:t>
            </a:r>
            <a:r>
              <a:rPr lang="en-US" sz="1600" b="1" dirty="0" err="1">
                <a:solidFill>
                  <a:srgbClr val="000000"/>
                </a:solidFill>
                <a:latin typeface="Trebuchet MS"/>
                <a:cs typeface="Trebuchet MS"/>
              </a:rPr>
              <a:t>sunset.y</a:t>
            </a:r>
            <a:r>
              <a:rPr lang="en-US" sz="1600" b="1" dirty="0">
                <a:solidFill>
                  <a:srgbClr val="000000"/>
                </a:solidFill>
                <a:latin typeface="Trebuchet MS"/>
                <a:cs typeface="Trebuchet MS"/>
              </a:rPr>
              <a:t>, </a:t>
            </a:r>
            <a:r>
              <a:rPr lang="en-US" sz="1600" b="1" dirty="0" smtClean="0">
                <a:solidFill>
                  <a:srgbClr val="000000"/>
                </a:solidFill>
                <a:latin typeface="Trebuchet MS"/>
                <a:cs typeface="Trebuchet MS"/>
              </a:rPr>
              <a:t>        rectangle(WIDTH, HEIGHT, “solid”, “light-blue”)))</a:t>
            </a:r>
            <a:endParaRPr lang="en-US" sz="1600" b="1" dirty="0">
              <a:solidFill>
                <a:srgbClr val="000000"/>
              </a:solidFill>
              <a:latin typeface="Trebuchet MS"/>
              <a:cs typeface="Trebuchet MS"/>
            </a:endParaRPr>
          </a:p>
        </p:txBody>
      </p:sp>
    </p:spTree>
    <p:extLst>
      <p:ext uri="{BB962C8B-B14F-4D97-AF65-F5344CB8AC3E}">
        <p14:creationId xmlns:p14="http://schemas.microsoft.com/office/powerpoint/2010/main" val="17067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4" y="2245965"/>
            <a:ext cx="9193874" cy="2978105"/>
          </a:xfrm>
        </p:spPr>
      </p:pic>
    </p:spTree>
    <p:extLst>
      <p:ext uri="{BB962C8B-B14F-4D97-AF65-F5344CB8AC3E}">
        <p14:creationId xmlns:p14="http://schemas.microsoft.com/office/powerpoint/2010/main" val="1937063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steps to an animation</a:t>
            </a:r>
            <a:endParaRPr lang="en-US" dirty="0"/>
          </a:p>
        </p:txBody>
      </p:sp>
      <p:sp>
        <p:nvSpPr>
          <p:cNvPr id="3" name="Content Placeholder 2"/>
          <p:cNvSpPr>
            <a:spLocks noGrp="1"/>
          </p:cNvSpPr>
          <p:nvPr>
            <p:ph idx="1"/>
          </p:nvPr>
        </p:nvSpPr>
        <p:spPr/>
        <p:txBody>
          <a:bodyPr/>
          <a:lstStyle/>
          <a:p>
            <a:r>
              <a:rPr lang="en-US" dirty="0" smtClean="0"/>
              <a:t>Define the </a:t>
            </a:r>
            <a:r>
              <a:rPr lang="en-US" b="1" i="1" dirty="0" smtClean="0">
                <a:solidFill>
                  <a:srgbClr val="7030A0"/>
                </a:solidFill>
              </a:rPr>
              <a:t>state</a:t>
            </a:r>
            <a:r>
              <a:rPr lang="en-US" dirty="0" smtClean="0"/>
              <a:t> to </a:t>
            </a:r>
            <a:r>
              <a:rPr lang="en-US" dirty="0"/>
              <a:t>hold the information that changes across frames. </a:t>
            </a:r>
          </a:p>
          <a:p>
            <a:r>
              <a:rPr lang="en-US" dirty="0"/>
              <a:t>Write a </a:t>
            </a:r>
            <a:r>
              <a:rPr lang="en-US" b="1" i="1" dirty="0">
                <a:solidFill>
                  <a:srgbClr val="7030A0"/>
                </a:solidFill>
              </a:rPr>
              <a:t>function</a:t>
            </a:r>
            <a:r>
              <a:rPr lang="en-US" dirty="0"/>
              <a:t> to generate an image of the current state </a:t>
            </a:r>
            <a:r>
              <a:rPr lang="en-US" dirty="0" smtClean="0"/>
              <a:t>(</a:t>
            </a:r>
            <a:r>
              <a:rPr lang="en-US" i="1" dirty="0" smtClean="0"/>
              <a:t>draw-state</a:t>
            </a:r>
            <a:r>
              <a:rPr lang="en-US" dirty="0"/>
              <a:t>).</a:t>
            </a:r>
          </a:p>
          <a:p>
            <a:r>
              <a:rPr lang="en-US" dirty="0"/>
              <a:t>Write a </a:t>
            </a:r>
            <a:r>
              <a:rPr lang="en-US" b="1" i="1" dirty="0">
                <a:solidFill>
                  <a:srgbClr val="7030A0"/>
                </a:solidFill>
              </a:rPr>
              <a:t>function</a:t>
            </a:r>
            <a:r>
              <a:rPr lang="en-US" dirty="0">
                <a:solidFill>
                  <a:srgbClr val="7030A0"/>
                </a:solidFill>
              </a:rPr>
              <a:t> </a:t>
            </a:r>
            <a:r>
              <a:rPr lang="en-US" dirty="0"/>
              <a:t>to generate a new state from a given state </a:t>
            </a:r>
            <a:r>
              <a:rPr lang="en-US" dirty="0" smtClean="0"/>
              <a:t>(</a:t>
            </a:r>
            <a:r>
              <a:rPr lang="en-US" i="1" dirty="0" smtClean="0"/>
              <a:t>next-state-tick</a:t>
            </a:r>
            <a:r>
              <a:rPr lang="en-US" dirty="0"/>
              <a:t>).</a:t>
            </a:r>
          </a:p>
          <a:p>
            <a:r>
              <a:rPr lang="en-US" dirty="0"/>
              <a:t>Define a </a:t>
            </a:r>
            <a:r>
              <a:rPr lang="en-US" b="1" i="1" dirty="0">
                <a:solidFill>
                  <a:srgbClr val="7030A0"/>
                </a:solidFill>
              </a:rPr>
              <a:t>reactor</a:t>
            </a:r>
            <a:r>
              <a:rPr lang="en-US" dirty="0"/>
              <a:t> </a:t>
            </a:r>
            <a:r>
              <a:rPr lang="en-US" dirty="0" smtClean="0"/>
              <a:t>using </a:t>
            </a:r>
            <a:r>
              <a:rPr lang="en-US" dirty="0"/>
              <a:t>an initial instance of the state and the two functions to create an animation.</a:t>
            </a:r>
          </a:p>
          <a:p>
            <a:endParaRPr lang="en-US" dirty="0"/>
          </a:p>
        </p:txBody>
      </p:sp>
    </p:spTree>
    <p:extLst>
      <p:ext uri="{BB962C8B-B14F-4D97-AF65-F5344CB8AC3E}">
        <p14:creationId xmlns:p14="http://schemas.microsoft.com/office/powerpoint/2010/main" val="1915325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out a Reactor</a:t>
            </a:r>
            <a:endParaRPr lang="en-US" dirty="0"/>
          </a:p>
        </p:txBody>
      </p:sp>
      <p:sp>
        <p:nvSpPr>
          <p:cNvPr id="3" name="Content Placeholder 2"/>
          <p:cNvSpPr>
            <a:spLocks noGrp="1"/>
          </p:cNvSpPr>
          <p:nvPr>
            <p:ph idx="1"/>
          </p:nvPr>
        </p:nvSpPr>
        <p:spPr/>
        <p:txBody>
          <a:bodyPr/>
          <a:lstStyle/>
          <a:p>
            <a:r>
              <a:rPr lang="en-US" dirty="0" smtClean="0"/>
              <a:t>The reactor: “directs the action”</a:t>
            </a:r>
          </a:p>
          <a:p>
            <a:r>
              <a:rPr lang="en-US" dirty="0"/>
              <a:t>d</a:t>
            </a:r>
            <a:r>
              <a:rPr lang="en-US" dirty="0" smtClean="0"/>
              <a:t>raw-state: draws the image of the given state</a:t>
            </a:r>
          </a:p>
          <a:p>
            <a:r>
              <a:rPr lang="en-US" dirty="0" smtClean="0"/>
              <a:t>next-state-tick: on each clock tick, computes the next state</a:t>
            </a:r>
            <a:endParaRPr lang="en-US" dirty="0"/>
          </a:p>
        </p:txBody>
      </p:sp>
    </p:spTree>
    <p:extLst>
      <p:ext uri="{BB962C8B-B14F-4D97-AF65-F5344CB8AC3E}">
        <p14:creationId xmlns:p14="http://schemas.microsoft.com/office/powerpoint/2010/main" val="2098907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bwMode="auto">
          <a:xfrm>
            <a:off x="4914900" y="4101351"/>
            <a:ext cx="4020671" cy="275664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SzPct val="70000"/>
              <a:buFont typeface="Wingdings" charset="0"/>
              <a:buChar char="§"/>
              <a:defRPr sz="2800" kern="1200">
                <a:solidFill>
                  <a:srgbClr val="000000"/>
                </a:solidFill>
                <a:latin typeface="Helvetica"/>
                <a:ea typeface="ＭＳ Ｐゴシック" charset="-128"/>
                <a:cs typeface="Helvetica"/>
              </a:defRPr>
            </a:lvl1pPr>
            <a:lvl2pPr marL="742950" indent="-285750" algn="l" rtl="0" eaLnBrk="1" fontAlgn="base" hangingPunct="1">
              <a:spcBef>
                <a:spcPct val="20000"/>
              </a:spcBef>
              <a:spcAft>
                <a:spcPct val="0"/>
              </a:spcAft>
              <a:buClr>
                <a:schemeClr val="bg1"/>
              </a:buClr>
              <a:buSzPct val="70000"/>
              <a:buFont typeface="Wingdings" charset="0"/>
              <a:buChar char="§"/>
              <a:defRPr sz="2400" kern="1200">
                <a:solidFill>
                  <a:schemeClr val="bg1"/>
                </a:solidFill>
                <a:latin typeface="Helvetica"/>
                <a:ea typeface="ＭＳ Ｐゴシック" charset="-128"/>
                <a:cs typeface="Helvetica"/>
              </a:defRPr>
            </a:lvl2pPr>
            <a:lvl3pPr marL="1143000" indent="-228600" algn="l" rtl="0" eaLnBrk="1" fontAlgn="base" hangingPunct="1">
              <a:spcBef>
                <a:spcPct val="20000"/>
              </a:spcBef>
              <a:spcAft>
                <a:spcPct val="0"/>
              </a:spcAft>
              <a:buClr>
                <a:schemeClr val="bg1"/>
              </a:buClr>
              <a:buSzPct val="70000"/>
              <a:buFont typeface="Wingdings" charset="0"/>
              <a:buChar char="§"/>
              <a:defRPr sz="2000" kern="1200">
                <a:solidFill>
                  <a:srgbClr val="000000"/>
                </a:solidFill>
                <a:latin typeface="Helvetica"/>
                <a:ea typeface="ＭＳ Ｐゴシック" charset="-128"/>
                <a:cs typeface="Helvetica"/>
              </a:defRPr>
            </a:lvl3pPr>
            <a:lvl4pPr marL="1600200" indent="-228600" algn="l" rtl="0" eaLnBrk="1" fontAlgn="base" hangingPunct="1">
              <a:spcBef>
                <a:spcPct val="20000"/>
              </a:spcBef>
              <a:spcAft>
                <a:spcPct val="0"/>
              </a:spcAft>
              <a:buClr>
                <a:schemeClr val="bg1"/>
              </a:buClr>
              <a:buSzPct val="70000"/>
              <a:buFont typeface="Wingdings" charset="0"/>
              <a:buChar char="§"/>
              <a:defRPr kern="1200">
                <a:solidFill>
                  <a:schemeClr val="bg1"/>
                </a:solidFill>
                <a:latin typeface="Helvetica"/>
                <a:ea typeface="ＭＳ Ｐゴシック" charset="-128"/>
                <a:cs typeface="Helvetica"/>
              </a:defRPr>
            </a:lvl4pPr>
            <a:lvl5pPr marL="2057400" indent="-228600" algn="l" rtl="0" eaLnBrk="1" fontAlgn="base" hangingPunct="1">
              <a:spcBef>
                <a:spcPct val="20000"/>
              </a:spcBef>
              <a:spcAft>
                <a:spcPct val="0"/>
              </a:spcAft>
              <a:buClr>
                <a:schemeClr val="bg1"/>
              </a:buClr>
              <a:buSzPct val="60000"/>
              <a:buFont typeface="Wingdings" charset="0"/>
              <a:buChar char="§"/>
              <a:defRPr sz="1600" kern="1200">
                <a:solidFill>
                  <a:schemeClr val="bg1"/>
                </a:solidFill>
                <a:latin typeface="Helvetica"/>
                <a:ea typeface="ＭＳ Ｐゴシック" charset="-128"/>
                <a:cs typeface="Helvetica"/>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914400"/>
            <a:r>
              <a:rPr lang="en-US" dirty="0" smtClean="0"/>
              <a:t>College/AP/Industry</a:t>
            </a:r>
          </a:p>
          <a:p>
            <a:pPr lvl="1" defTabSz="914400"/>
            <a:r>
              <a:rPr lang="en-US" dirty="0" smtClean="0"/>
              <a:t>C-like syntax</a:t>
            </a:r>
          </a:p>
          <a:p>
            <a:pPr lvl="1" defTabSz="914400"/>
            <a:r>
              <a:rPr lang="en-US" sz="2000" i="1" dirty="0" smtClean="0"/>
              <a:t>Programming</a:t>
            </a:r>
            <a:r>
              <a:rPr lang="en-US" sz="2000" dirty="0" smtClean="0"/>
              <a:t>, not hacking</a:t>
            </a:r>
          </a:p>
          <a:p>
            <a:pPr marL="457200" lvl="1" indent="0" defTabSz="914400">
              <a:buNone/>
            </a:pPr>
            <a:endParaRPr lang="en-US" sz="2000" dirty="0"/>
          </a:p>
        </p:txBody>
      </p:sp>
      <p:sp>
        <p:nvSpPr>
          <p:cNvPr id="2" name="Title 1"/>
          <p:cNvSpPr>
            <a:spLocks noGrp="1"/>
          </p:cNvSpPr>
          <p:nvPr>
            <p:ph type="title"/>
          </p:nvPr>
        </p:nvSpPr>
        <p:spPr/>
        <p:txBody>
          <a:bodyPr/>
          <a:lstStyle/>
          <a:p>
            <a:r>
              <a:rPr lang="en-US" dirty="0" smtClean="0"/>
              <a:t>Bridging to CS</a:t>
            </a:r>
            <a:endParaRPr lang="en-US" dirty="0"/>
          </a:p>
        </p:txBody>
      </p:sp>
      <p:sp>
        <p:nvSpPr>
          <p:cNvPr id="4" name="Content Placeholder 3"/>
          <p:cNvSpPr>
            <a:spLocks noGrp="1"/>
          </p:cNvSpPr>
          <p:nvPr>
            <p:ph idx="1"/>
          </p:nvPr>
        </p:nvSpPr>
        <p:spPr>
          <a:xfrm>
            <a:off x="161364" y="4101352"/>
            <a:ext cx="4020671" cy="2756647"/>
          </a:xfrm>
        </p:spPr>
        <p:txBody>
          <a:bodyPr/>
          <a:lstStyle/>
          <a:p>
            <a:r>
              <a:rPr lang="en-US" dirty="0" smtClean="0"/>
              <a:t>K-12</a:t>
            </a:r>
          </a:p>
          <a:p>
            <a:pPr lvl="1"/>
            <a:r>
              <a:rPr lang="en-US" dirty="0" smtClean="0"/>
              <a:t>Engaged students</a:t>
            </a:r>
          </a:p>
          <a:p>
            <a:pPr lvl="1"/>
            <a:r>
              <a:rPr lang="en-US" dirty="0" smtClean="0"/>
              <a:t>Bootstrap:1</a:t>
            </a:r>
          </a:p>
          <a:p>
            <a:pPr lvl="1"/>
            <a:endParaRPr lang="en-US" dirty="0"/>
          </a:p>
          <a:p>
            <a:r>
              <a:rPr lang="en-US" dirty="0" smtClean="0"/>
              <a:t>“What’s next?”</a:t>
            </a:r>
          </a:p>
        </p:txBody>
      </p:sp>
      <p:pic>
        <p:nvPicPr>
          <p:cNvPr id="5" name="Picture 4"/>
          <p:cNvPicPr>
            <a:picLocks noChangeAspect="1"/>
          </p:cNvPicPr>
          <p:nvPr/>
        </p:nvPicPr>
        <p:blipFill rotWithShape="1">
          <a:blip r:embed="rId3"/>
          <a:srcRect l="4082" r="3265"/>
          <a:stretch/>
        </p:blipFill>
        <p:spPr>
          <a:xfrm>
            <a:off x="-13447" y="1984466"/>
            <a:ext cx="9157447" cy="1983628"/>
          </a:xfrm>
          <a:prstGeom prst="rect">
            <a:avLst/>
          </a:prstGeom>
        </p:spPr>
      </p:pic>
      <p:pic>
        <p:nvPicPr>
          <p:cNvPr id="7" name="Picture 6"/>
          <p:cNvPicPr>
            <a:picLocks noChangeAspect="1"/>
          </p:cNvPicPr>
          <p:nvPr/>
        </p:nvPicPr>
        <p:blipFill>
          <a:blip r:embed="rId4"/>
          <a:stretch>
            <a:fillRect/>
          </a:stretch>
        </p:blipFill>
        <p:spPr>
          <a:xfrm>
            <a:off x="104781" y="1831328"/>
            <a:ext cx="400038" cy="400038"/>
          </a:xfrm>
          <a:prstGeom prst="rect">
            <a:avLst/>
          </a:prstGeom>
        </p:spPr>
      </p:pic>
      <p:grpSp>
        <p:nvGrpSpPr>
          <p:cNvPr id="12" name="Group 11"/>
          <p:cNvGrpSpPr/>
          <p:nvPr/>
        </p:nvGrpSpPr>
        <p:grpSpPr>
          <a:xfrm>
            <a:off x="7799294" y="1009402"/>
            <a:ext cx="1344706" cy="666895"/>
            <a:chOff x="7421155" y="993868"/>
            <a:chExt cx="1681080" cy="833717"/>
          </a:xfrm>
        </p:grpSpPr>
        <p:pic>
          <p:nvPicPr>
            <p:cNvPr id="8" name="Picture 7"/>
            <p:cNvPicPr>
              <a:picLocks noChangeAspect="1"/>
            </p:cNvPicPr>
            <p:nvPr/>
          </p:nvPicPr>
          <p:blipFill>
            <a:blip r:embed="rId5"/>
            <a:stretch>
              <a:fillRect/>
            </a:stretch>
          </p:blipFill>
          <p:spPr>
            <a:xfrm>
              <a:off x="8329776" y="1055126"/>
              <a:ext cx="772459" cy="772459"/>
            </a:xfrm>
            <a:prstGeom prst="rect">
              <a:avLst/>
            </a:prstGeom>
          </p:spPr>
        </p:pic>
        <p:pic>
          <p:nvPicPr>
            <p:cNvPr id="9" name="Picture 8"/>
            <p:cNvPicPr>
              <a:picLocks noChangeAspect="1"/>
            </p:cNvPicPr>
            <p:nvPr/>
          </p:nvPicPr>
          <p:blipFill>
            <a:blip r:embed="rId6"/>
            <a:stretch>
              <a:fillRect/>
            </a:stretch>
          </p:blipFill>
          <p:spPr>
            <a:xfrm>
              <a:off x="7912987" y="993868"/>
              <a:ext cx="612308" cy="612308"/>
            </a:xfrm>
            <a:prstGeom prst="rect">
              <a:avLst/>
            </a:prstGeom>
          </p:spPr>
        </p:pic>
        <p:pic>
          <p:nvPicPr>
            <p:cNvPr id="10" name="Picture 9"/>
            <p:cNvPicPr>
              <a:picLocks noChangeAspect="1"/>
            </p:cNvPicPr>
            <p:nvPr/>
          </p:nvPicPr>
          <p:blipFill>
            <a:blip r:embed="rId7"/>
            <a:stretch>
              <a:fillRect/>
            </a:stretch>
          </p:blipFill>
          <p:spPr>
            <a:xfrm>
              <a:off x="7421155" y="1326402"/>
              <a:ext cx="466818" cy="466818"/>
            </a:xfrm>
            <a:prstGeom prst="rect">
              <a:avLst/>
            </a:prstGeom>
          </p:spPr>
        </p:pic>
      </p:grpSp>
      <p:pic>
        <p:nvPicPr>
          <p:cNvPr id="13" name="Picture 12"/>
          <p:cNvPicPr>
            <a:picLocks noChangeAspect="1"/>
          </p:cNvPicPr>
          <p:nvPr/>
        </p:nvPicPr>
        <p:blipFill>
          <a:blip r:embed="rId8"/>
          <a:stretch>
            <a:fillRect/>
          </a:stretch>
        </p:blipFill>
        <p:spPr>
          <a:xfrm>
            <a:off x="161364" y="1256544"/>
            <a:ext cx="419753" cy="419753"/>
          </a:xfrm>
          <a:prstGeom prst="rect">
            <a:avLst/>
          </a:prstGeom>
        </p:spPr>
      </p:pic>
      <p:pic>
        <p:nvPicPr>
          <p:cNvPr id="6" name="Picture 5"/>
          <p:cNvPicPr>
            <a:picLocks noChangeAspect="1"/>
          </p:cNvPicPr>
          <p:nvPr/>
        </p:nvPicPr>
        <p:blipFill>
          <a:blip r:embed="rId9"/>
          <a:stretch>
            <a:fillRect/>
          </a:stretch>
        </p:blipFill>
        <p:spPr>
          <a:xfrm>
            <a:off x="4914900" y="2887098"/>
            <a:ext cx="3957117" cy="3711388"/>
          </a:xfrm>
          <a:prstGeom prst="rect">
            <a:avLst/>
          </a:prstGeom>
        </p:spPr>
      </p:pic>
      <p:cxnSp>
        <p:nvCxnSpPr>
          <p:cNvPr id="14" name="Straight Arrow Connector 13"/>
          <p:cNvCxnSpPr/>
          <p:nvPr/>
        </p:nvCxnSpPr>
        <p:spPr>
          <a:xfrm>
            <a:off x="3200400" y="1984466"/>
            <a:ext cx="2796988" cy="0"/>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0.16233 -0.00301 " pathEditMode="relative" rAng="0" ptsTypes="AA">
                                      <p:cBhvr>
                                        <p:cTn id="6" dur="2000" fill="hold"/>
                                        <p:tgtEl>
                                          <p:spTgt spid="7"/>
                                        </p:tgtEl>
                                        <p:attrNameLst>
                                          <p:attrName>ppt_x</p:attrName>
                                          <p:attrName>ppt_y</p:attrName>
                                        </p:attrNameLst>
                                      </p:cBhvr>
                                      <p:rCtr x="8108" y="-16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Animations to Structures</a:t>
            </a:r>
            <a:endParaRPr lang="en-US" dirty="0"/>
          </a:p>
        </p:txBody>
      </p:sp>
      <p:sp>
        <p:nvSpPr>
          <p:cNvPr id="3" name="Content Placeholder 2"/>
          <p:cNvSpPr>
            <a:spLocks noGrp="1"/>
          </p:cNvSpPr>
          <p:nvPr>
            <p:ph idx="1"/>
          </p:nvPr>
        </p:nvSpPr>
        <p:spPr/>
        <p:txBody>
          <a:bodyPr/>
          <a:lstStyle/>
          <a:p>
            <a:r>
              <a:rPr lang="en-US" dirty="0" smtClean="0"/>
              <a:t>Sample animations from Reactive teacher resources page</a:t>
            </a:r>
          </a:p>
          <a:p>
            <a:endParaRPr lang="en-US" dirty="0"/>
          </a:p>
          <a:p>
            <a:r>
              <a:rPr lang="en-US" dirty="0" smtClean="0"/>
              <a:t>Workbooks- pg.19</a:t>
            </a:r>
            <a:endParaRPr lang="en-US" dirty="0"/>
          </a:p>
        </p:txBody>
      </p:sp>
    </p:spTree>
    <p:extLst>
      <p:ext uri="{BB962C8B-B14F-4D97-AF65-F5344CB8AC3E}">
        <p14:creationId xmlns:p14="http://schemas.microsoft.com/office/powerpoint/2010/main" val="1939126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pPr marL="0" indent="0">
              <a:buNone/>
            </a:pPr>
            <a:r>
              <a:rPr lang="en-US" dirty="0"/>
              <a:t>Imagine that you have </a:t>
            </a:r>
            <a:r>
              <a:rPr lang="en-US" dirty="0" smtClean="0"/>
              <a:t>a data structure consisting </a:t>
            </a:r>
            <a:r>
              <a:rPr lang="en-US" dirty="0"/>
              <a:t>of </a:t>
            </a:r>
            <a:r>
              <a:rPr lang="en-US" i="1" dirty="0"/>
              <a:t>just </a:t>
            </a:r>
            <a:r>
              <a:rPr lang="en-US" i="1" dirty="0" smtClean="0"/>
              <a:t>a single number.  </a:t>
            </a:r>
            <a:endParaRPr lang="en-US" i="1" dirty="0"/>
          </a:p>
          <a:p>
            <a:pPr marL="0" indent="0">
              <a:buNone/>
            </a:pPr>
            <a:endParaRPr lang="en-US" dirty="0"/>
          </a:p>
          <a:p>
            <a:pPr marL="0" indent="0">
              <a:buNone/>
            </a:pPr>
            <a:r>
              <a:rPr lang="en-US" dirty="0"/>
              <a:t>Brainstorm what animations you could create with this data. What could </a:t>
            </a:r>
            <a:r>
              <a:rPr lang="en-US" dirty="0" smtClean="0"/>
              <a:t>that number </a:t>
            </a:r>
            <a:r>
              <a:rPr lang="en-US" dirty="0"/>
              <a:t>represent?</a:t>
            </a:r>
          </a:p>
        </p:txBody>
      </p:sp>
    </p:spTree>
    <p:extLst>
      <p:ext uri="{BB962C8B-B14F-4D97-AF65-F5344CB8AC3E}">
        <p14:creationId xmlns:p14="http://schemas.microsoft.com/office/powerpoint/2010/main" val="4194455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pPr marL="0" indent="0">
              <a:buNone/>
            </a:pPr>
            <a:r>
              <a:rPr lang="en-US" dirty="0" smtClean="0"/>
              <a:t>Imagine that you have a data structure consisting of </a:t>
            </a:r>
            <a:r>
              <a:rPr lang="en-US" i="1" dirty="0" smtClean="0"/>
              <a:t>just two numbers.  </a:t>
            </a:r>
          </a:p>
          <a:p>
            <a:pPr marL="0" indent="0">
              <a:buNone/>
            </a:pPr>
            <a:endParaRPr lang="en-US" dirty="0"/>
          </a:p>
          <a:p>
            <a:pPr marL="0" indent="0">
              <a:buNone/>
            </a:pPr>
            <a:r>
              <a:rPr lang="en-US" dirty="0" smtClean="0"/>
              <a:t>Brainstorm what animations you could create with this data. What could those numbers represent?</a:t>
            </a:r>
            <a:endParaRPr lang="en-US" dirty="0"/>
          </a:p>
        </p:txBody>
      </p:sp>
    </p:spTree>
    <p:extLst>
      <p:ext uri="{BB962C8B-B14F-4D97-AF65-F5344CB8AC3E}">
        <p14:creationId xmlns:p14="http://schemas.microsoft.com/office/powerpoint/2010/main" val="314475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a:t>
            </a:r>
            <a:endParaRPr lang="en-US" dirty="0"/>
          </a:p>
        </p:txBody>
      </p:sp>
    </p:spTree>
    <p:extLst>
      <p:ext uri="{BB962C8B-B14F-4D97-AF65-F5344CB8AC3E}">
        <p14:creationId xmlns:p14="http://schemas.microsoft.com/office/powerpoint/2010/main" val="1892575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Wear?</a:t>
            </a:r>
            <a:endParaRPr lang="en-US" dirty="0"/>
          </a:p>
        </p:txBody>
      </p:sp>
      <p:sp>
        <p:nvSpPr>
          <p:cNvPr id="3" name="Content Placeholder 2"/>
          <p:cNvSpPr>
            <a:spLocks noGrp="1"/>
          </p:cNvSpPr>
          <p:nvPr>
            <p:ph idx="1"/>
          </p:nvPr>
        </p:nvSpPr>
        <p:spPr/>
        <p:txBody>
          <a:bodyPr/>
          <a:lstStyle/>
          <a:p>
            <a:pPr fontAlgn="ctr"/>
            <a:r>
              <a:rPr lang="en-US" dirty="0"/>
              <a:t>What does </a:t>
            </a:r>
            <a:r>
              <a:rPr lang="en-US" dirty="0">
                <a:latin typeface="Courier" charset="0"/>
                <a:ea typeface="Courier" charset="0"/>
                <a:cs typeface="Courier" charset="0"/>
              </a:rPr>
              <a:t>wear(50) </a:t>
            </a:r>
            <a:r>
              <a:rPr lang="en-US" dirty="0"/>
              <a:t>evaluate to?</a:t>
            </a:r>
          </a:p>
          <a:p>
            <a:pPr fontAlgn="ctr"/>
            <a:r>
              <a:rPr lang="en-US" dirty="0"/>
              <a:t>What does </a:t>
            </a:r>
            <a:r>
              <a:rPr lang="en-US" dirty="0">
                <a:latin typeface="Courier" charset="0"/>
                <a:ea typeface="Courier" charset="0"/>
                <a:cs typeface="Courier" charset="0"/>
              </a:rPr>
              <a:t>wear(100)</a:t>
            </a:r>
            <a:r>
              <a:rPr lang="en-US" dirty="0"/>
              <a:t> evaluate to?</a:t>
            </a:r>
          </a:p>
          <a:p>
            <a:pPr fontAlgn="ctr"/>
            <a:r>
              <a:rPr lang="en-US" dirty="0"/>
              <a:t>What is the domain and range of the </a:t>
            </a:r>
            <a:r>
              <a:rPr lang="en-US" i="1" dirty="0"/>
              <a:t>wear</a:t>
            </a:r>
            <a:r>
              <a:rPr lang="en-US" dirty="0"/>
              <a:t> function?</a:t>
            </a:r>
          </a:p>
          <a:p>
            <a:pPr fontAlgn="ctr"/>
            <a:r>
              <a:rPr lang="en-US" dirty="0"/>
              <a:t>What is the name of the variable in the </a:t>
            </a:r>
            <a:r>
              <a:rPr lang="en-US" i="1" dirty="0"/>
              <a:t>wear</a:t>
            </a:r>
            <a:r>
              <a:rPr lang="en-US" dirty="0"/>
              <a:t> function?</a:t>
            </a:r>
          </a:p>
          <a:p>
            <a:pPr fontAlgn="ctr"/>
            <a:r>
              <a:rPr lang="en-US" dirty="0"/>
              <a:t>Change the </a:t>
            </a:r>
            <a:r>
              <a:rPr lang="en-US" i="1" dirty="0"/>
              <a:t>wear</a:t>
            </a:r>
            <a:r>
              <a:rPr lang="en-US" dirty="0"/>
              <a:t> function to return the shorts outfit when it’s cold (less than 30 degrees).</a:t>
            </a:r>
          </a:p>
          <a:p>
            <a:pPr fontAlgn="ctr"/>
            <a:r>
              <a:rPr lang="en-US" b="1" dirty="0"/>
              <a:t>Challenge:</a:t>
            </a:r>
            <a:r>
              <a:rPr lang="en-US" dirty="0"/>
              <a:t> Change the </a:t>
            </a:r>
            <a:r>
              <a:rPr lang="en-US" i="1" dirty="0"/>
              <a:t>wear</a:t>
            </a:r>
            <a:r>
              <a:rPr lang="en-US" dirty="0"/>
              <a:t> function to use Celsius degrees rather than Fahrenheit.</a:t>
            </a:r>
          </a:p>
          <a:p>
            <a:endParaRPr lang="en-US" dirty="0"/>
          </a:p>
        </p:txBody>
      </p:sp>
    </p:spTree>
    <p:extLst>
      <p:ext uri="{BB962C8B-B14F-4D97-AF65-F5344CB8AC3E}">
        <p14:creationId xmlns:p14="http://schemas.microsoft.com/office/powerpoint/2010/main" val="2113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Jumper?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36" y="1609344"/>
            <a:ext cx="5454127" cy="4120896"/>
          </a:xfrm>
          <a:prstGeom prst="rect">
            <a:avLst/>
          </a:prstGeom>
        </p:spPr>
      </p:pic>
    </p:spTree>
    <p:extLst>
      <p:ext uri="{BB962C8B-B14F-4D97-AF65-F5344CB8AC3E}">
        <p14:creationId xmlns:p14="http://schemas.microsoft.com/office/powerpoint/2010/main" val="2134541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Colorful Sun</a:t>
            </a:r>
            <a:endParaRPr lang="en-US" dirty="0"/>
          </a:p>
        </p:txBody>
      </p:sp>
      <p:sp>
        <p:nvSpPr>
          <p:cNvPr id="3" name="Content Placeholder 2"/>
          <p:cNvSpPr>
            <a:spLocks noGrp="1"/>
          </p:cNvSpPr>
          <p:nvPr>
            <p:ph idx="1"/>
          </p:nvPr>
        </p:nvSpPr>
        <p:spPr/>
        <p:txBody>
          <a:bodyPr/>
          <a:lstStyle/>
          <a:p>
            <a:r>
              <a:rPr lang="en-US" dirty="0" smtClean="0"/>
              <a:t>Workbook pg. 33: draw-sun</a:t>
            </a:r>
          </a:p>
          <a:p>
            <a:endParaRPr lang="en-US" dirty="0" smtClean="0"/>
          </a:p>
          <a:p>
            <a:r>
              <a:rPr lang="en-US" b="1" dirty="0" smtClean="0"/>
              <a:t>Extensions: </a:t>
            </a:r>
          </a:p>
          <a:p>
            <a:pPr lvl="1"/>
            <a:r>
              <a:rPr lang="en-US" dirty="0" smtClean="0"/>
              <a:t>Make the sun reset at the top of the screen when it falls below the horizon</a:t>
            </a:r>
          </a:p>
          <a:p>
            <a:pPr lvl="1"/>
            <a:r>
              <a:rPr lang="en-US" dirty="0" smtClean="0"/>
              <a:t>Change the color of the sky as the sun sets</a:t>
            </a:r>
          </a:p>
          <a:p>
            <a:pPr lvl="1"/>
            <a:r>
              <a:rPr lang="en-US" dirty="0" smtClean="0"/>
              <a:t>Share back different ways you could change the color of the sun/sky</a:t>
            </a:r>
            <a:endParaRPr lang="en-US" dirty="0"/>
          </a:p>
        </p:txBody>
      </p:sp>
    </p:spTree>
    <p:extLst>
      <p:ext uri="{BB962C8B-B14F-4D97-AF65-F5344CB8AC3E}">
        <p14:creationId xmlns:p14="http://schemas.microsoft.com/office/powerpoint/2010/main" val="1131484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a:t>
            </a:r>
            <a:br>
              <a:rPr lang="en-US" dirty="0" smtClean="0"/>
            </a:br>
            <a:endParaRPr lang="en-US" dirty="0"/>
          </a:p>
        </p:txBody>
      </p:sp>
    </p:spTree>
    <p:extLst>
      <p:ext uri="{BB962C8B-B14F-4D97-AF65-F5344CB8AC3E}">
        <p14:creationId xmlns:p14="http://schemas.microsoft.com/office/powerpoint/2010/main" val="1335513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Keypresses &amp; the Reactor</a:t>
            </a:r>
            <a:endParaRPr lang="en-US" dirty="0"/>
          </a:p>
        </p:txBody>
      </p:sp>
      <p:sp>
        <p:nvSpPr>
          <p:cNvPr id="3" name="Content Placeholder 2"/>
          <p:cNvSpPr>
            <a:spLocks noGrp="1"/>
          </p:cNvSpPr>
          <p:nvPr>
            <p:ph idx="1"/>
          </p:nvPr>
        </p:nvSpPr>
        <p:spPr/>
        <p:txBody>
          <a:bodyPr/>
          <a:lstStyle/>
          <a:p>
            <a:r>
              <a:rPr lang="en-US" b="1" dirty="0" smtClean="0"/>
              <a:t>Acting out:</a:t>
            </a:r>
          </a:p>
          <a:p>
            <a:pPr lvl="1"/>
            <a:r>
              <a:rPr lang="en-US" dirty="0"/>
              <a:t>The reactor: “directs the action”</a:t>
            </a:r>
          </a:p>
          <a:p>
            <a:pPr lvl="1"/>
            <a:r>
              <a:rPr lang="en-US" dirty="0"/>
              <a:t>draw-state: draws the image of the given state</a:t>
            </a:r>
          </a:p>
          <a:p>
            <a:pPr lvl="1"/>
            <a:r>
              <a:rPr lang="en-US" dirty="0" smtClean="0"/>
              <a:t>next-state-key: </a:t>
            </a:r>
            <a:r>
              <a:rPr lang="en-US" dirty="0"/>
              <a:t>on each </a:t>
            </a:r>
            <a:r>
              <a:rPr lang="en-US" dirty="0" smtClean="0"/>
              <a:t>keypress, </a:t>
            </a:r>
            <a:r>
              <a:rPr lang="en-US" dirty="0"/>
              <a:t>computes the next state</a:t>
            </a:r>
          </a:p>
          <a:p>
            <a:pPr lvl="1"/>
            <a:endParaRPr lang="en-US" dirty="0" smtClean="0"/>
          </a:p>
          <a:p>
            <a:endParaRPr lang="en-US" dirty="0"/>
          </a:p>
        </p:txBody>
      </p:sp>
    </p:spTree>
    <p:extLst>
      <p:ext uri="{BB962C8B-B14F-4D97-AF65-F5344CB8AC3E}">
        <p14:creationId xmlns:p14="http://schemas.microsoft.com/office/powerpoint/2010/main" val="141741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Character</a:t>
            </a:r>
            <a:endParaRPr lang="en-US" dirty="0"/>
          </a:p>
        </p:txBody>
      </p:sp>
      <p:sp>
        <p:nvSpPr>
          <p:cNvPr id="3" name="Content Placeholder 2"/>
          <p:cNvSpPr>
            <a:spLocks noGrp="1"/>
          </p:cNvSpPr>
          <p:nvPr>
            <p:ph idx="1"/>
          </p:nvPr>
        </p:nvSpPr>
        <p:spPr/>
        <p:txBody>
          <a:bodyPr/>
          <a:lstStyle/>
          <a:p>
            <a:r>
              <a:rPr lang="en-US" b="1" dirty="0"/>
              <a:t>Extensions: </a:t>
            </a:r>
          </a:p>
          <a:p>
            <a:pPr lvl="1"/>
            <a:r>
              <a:rPr lang="en-US" dirty="0" smtClean="0"/>
              <a:t>Change the character to one of your choosing, and add a background</a:t>
            </a:r>
          </a:p>
          <a:p>
            <a:pPr lvl="1"/>
            <a:r>
              <a:rPr lang="en-US" dirty="0" smtClean="0"/>
              <a:t>Add boundaries so your character stays within the scene</a:t>
            </a:r>
          </a:p>
          <a:p>
            <a:pPr lvl="1"/>
            <a:r>
              <a:rPr lang="en-US" dirty="0" smtClean="0"/>
              <a:t>Use the </a:t>
            </a:r>
            <a:r>
              <a:rPr lang="en-US" dirty="0" err="1" smtClean="0"/>
              <a:t>num</a:t>
            </a:r>
            <a:r>
              <a:rPr lang="en-US" dirty="0" smtClean="0"/>
              <a:t>-to-string function to display the coordinates at the top of the screen</a:t>
            </a:r>
          </a:p>
          <a:p>
            <a:pPr lvl="1"/>
            <a:endParaRPr lang="en-US" dirty="0"/>
          </a:p>
          <a:p>
            <a:pPr lvl="1"/>
            <a:r>
              <a:rPr lang="en-US" dirty="0" smtClean="0"/>
              <a:t># </a:t>
            </a:r>
            <a:r>
              <a:rPr lang="en-US" dirty="0" err="1" smtClean="0"/>
              <a:t>num</a:t>
            </a:r>
            <a:r>
              <a:rPr lang="en-US" dirty="0" smtClean="0"/>
              <a:t>-to-string : Number -&gt; String</a:t>
            </a:r>
            <a:endParaRPr lang="en-US" dirty="0"/>
          </a:p>
        </p:txBody>
      </p:sp>
    </p:spTree>
    <p:extLst>
      <p:ext uri="{BB962C8B-B14F-4D97-AF65-F5344CB8AC3E}">
        <p14:creationId xmlns:p14="http://schemas.microsoft.com/office/powerpoint/2010/main" val="40141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6"/>
            <a:ext cx="8686800" cy="712694"/>
          </a:xfrm>
        </p:spPr>
        <p:txBody>
          <a:bodyPr/>
          <a:lstStyle/>
          <a:p>
            <a:r>
              <a:rPr lang="en-US" dirty="0" smtClean="0"/>
              <a:t>It’s about more than the </a:t>
            </a:r>
            <a:r>
              <a:rPr lang="en-US" i="1" dirty="0" smtClean="0"/>
              <a:t>language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4241166"/>
              </p:ext>
            </p:extLst>
          </p:nvPr>
        </p:nvGraphicFramePr>
        <p:xfrm>
          <a:off x="6021933" y="1669799"/>
          <a:ext cx="2895600" cy="4894729"/>
        </p:xfrm>
        <a:graphic>
          <a:graphicData uri="http://schemas.openxmlformats.org/drawingml/2006/table">
            <a:tbl>
              <a:tblPr firstRow="1" bandRow="1">
                <a:tableStyleId>{BDBED569-4797-4DF1-A0F4-6AAB3CD982D8}</a:tableStyleId>
              </a:tblPr>
              <a:tblGrid>
                <a:gridCol w="2895600"/>
              </a:tblGrid>
              <a:tr h="2163003">
                <a:tc>
                  <a:txBody>
                    <a:bodyPr/>
                    <a:lstStyle/>
                    <a:p>
                      <a:pPr marL="342900" indent="-342900">
                        <a:lnSpc>
                          <a:spcPct val="150000"/>
                        </a:lnSpc>
                        <a:buFont typeface="+mj-lt"/>
                        <a:buAutoNum type="arabicPeriod"/>
                      </a:pPr>
                      <a:endParaRPr lang="en-US" b="0" dirty="0" smtClean="0">
                        <a:solidFill>
                          <a:schemeClr val="bg1"/>
                        </a:solidFill>
                        <a:latin typeface="Century Gothic" charset="0"/>
                        <a:ea typeface="Century Gothic" charset="0"/>
                        <a:cs typeface="Century Gothic" charset="0"/>
                      </a:endParaRPr>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b="0" baseline="0" dirty="0" smtClean="0">
                          <a:solidFill>
                            <a:schemeClr val="bg1"/>
                          </a:solidFill>
                          <a:latin typeface="Century Gothic" charset="0"/>
                          <a:ea typeface="Century Gothic" charset="0"/>
                          <a:cs typeface="Century Gothic" charset="0"/>
                        </a:rPr>
                        <a:t>High Ceiling</a:t>
                      </a:r>
                      <a:endParaRPr lang="en-US" dirty="0" smtClean="0">
                        <a:solidFill>
                          <a:schemeClr val="bg1"/>
                        </a:solidFill>
                      </a:endParaRPr>
                    </a:p>
                    <a:p>
                      <a:pPr marL="342900" indent="-342900">
                        <a:lnSpc>
                          <a:spcPct val="150000"/>
                        </a:lnSpc>
                        <a:buFont typeface="+mj-lt"/>
                        <a:buAutoNum type="arabicPeriod"/>
                      </a:pPr>
                      <a:r>
                        <a:rPr lang="en-US" b="0" dirty="0" smtClean="0">
                          <a:solidFill>
                            <a:schemeClr val="bg1"/>
                          </a:solidFill>
                          <a:latin typeface="Century Gothic" charset="0"/>
                          <a:ea typeface="Century Gothic" charset="0"/>
                          <a:cs typeface="Century Gothic" charset="0"/>
                        </a:rPr>
                        <a:t>Mainstream syntax</a:t>
                      </a:r>
                      <a:endParaRPr lang="en-US" b="0" baseline="0" dirty="0" smtClean="0">
                        <a:solidFill>
                          <a:schemeClr val="bg1"/>
                        </a:solidFill>
                        <a:latin typeface="Century Gothic" charset="0"/>
                        <a:ea typeface="Century Gothic" charset="0"/>
                        <a:cs typeface="Century Gothic" charset="0"/>
                      </a:endParaRPr>
                    </a:p>
                    <a:p>
                      <a:pPr marL="342900" indent="-342900">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Popular</a:t>
                      </a:r>
                    </a:p>
                  </a:txBody>
                  <a:tcPr/>
                </a:tc>
              </a:tr>
              <a:tr h="2731726">
                <a:tc>
                  <a:txBody>
                    <a:bodyPr/>
                    <a:lstStyle/>
                    <a:p>
                      <a:pPr marL="342900" indent="-342900">
                        <a:lnSpc>
                          <a:spcPct val="150000"/>
                        </a:lnSpc>
                        <a:buFont typeface="+mj-lt"/>
                        <a:buAutoNum type="arabicPeriod"/>
                      </a:pPr>
                      <a:r>
                        <a:rPr lang="en-US" b="0" dirty="0" smtClean="0">
                          <a:solidFill>
                            <a:schemeClr val="bg1"/>
                          </a:solidFill>
                          <a:latin typeface="Century Gothic" charset="0"/>
                          <a:ea typeface="Century Gothic" charset="0"/>
                          <a:cs typeface="Century Gothic" charset="0"/>
                        </a:rPr>
                        <a:t>High Floor</a:t>
                      </a:r>
                      <a:endParaRPr lang="en-US" b="0" baseline="0" dirty="0" smtClean="0">
                        <a:solidFill>
                          <a:schemeClr val="bg1"/>
                        </a:solidFill>
                        <a:latin typeface="Century Gothic" charset="0"/>
                        <a:ea typeface="Century Gothic" charset="0"/>
                        <a:cs typeface="Century Gothic" charset="0"/>
                      </a:endParaRPr>
                    </a:p>
                    <a:p>
                      <a:pPr marL="342900" indent="-342900">
                        <a:lnSpc>
                          <a:spcPct val="150000"/>
                        </a:lnSpc>
                        <a:buFont typeface="+mj-lt"/>
                        <a:buAutoNum type="arabicPeriod"/>
                      </a:pPr>
                      <a:r>
                        <a:rPr lang="en-US" b="0" baseline="0" smtClean="0">
                          <a:solidFill>
                            <a:schemeClr val="bg1"/>
                          </a:solidFill>
                          <a:latin typeface="Century Gothic" charset="0"/>
                          <a:ea typeface="Century Gothic" charset="0"/>
                          <a:cs typeface="Century Gothic" charset="0"/>
                        </a:rPr>
                        <a:t>Not algebraic!</a:t>
                      </a:r>
                      <a:endParaRPr lang="en-US" b="0" baseline="0" dirty="0" smtClean="0">
                        <a:solidFill>
                          <a:schemeClr val="bg1"/>
                        </a:solidFill>
                        <a:latin typeface="Century Gothic" charset="0"/>
                        <a:ea typeface="Century Gothic" charset="0"/>
                        <a:cs typeface="Century Gothic" charset="0"/>
                      </a:endParaRPr>
                    </a:p>
                    <a:p>
                      <a:pPr marL="342900" indent="-342900">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Limited bridge </a:t>
                      </a:r>
                      <a:r>
                        <a:rPr lang="en-US" b="1" i="1" baseline="0" dirty="0" smtClean="0">
                          <a:solidFill>
                            <a:schemeClr val="bg1"/>
                          </a:solidFill>
                          <a:latin typeface="Century Gothic" charset="0"/>
                          <a:ea typeface="Century Gothic" charset="0"/>
                          <a:cs typeface="Century Gothic" charset="0"/>
                        </a:rPr>
                        <a:t>from</a:t>
                      </a:r>
                      <a:r>
                        <a:rPr lang="en-US" b="0" baseline="0" dirty="0" smtClean="0">
                          <a:solidFill>
                            <a:schemeClr val="bg1"/>
                          </a:solidFill>
                          <a:latin typeface="Century Gothic" charset="0"/>
                          <a:ea typeface="Century Gothic" charset="0"/>
                          <a:cs typeface="Century Gothic" charset="0"/>
                        </a:rPr>
                        <a:t> other languages</a:t>
                      </a:r>
                    </a:p>
                    <a:p>
                      <a:pPr marL="342900" indent="-342900">
                        <a:lnSpc>
                          <a:spcPct val="150000"/>
                        </a:lnSpc>
                        <a:buFont typeface="+mj-lt"/>
                        <a:buAutoNum type="arabicPeriod"/>
                      </a:pPr>
                      <a:endParaRPr lang="en-US" dirty="0">
                        <a:solidFill>
                          <a:schemeClr val="bg1"/>
                        </a:solidFill>
                      </a:endParaRPr>
                    </a:p>
                  </a:txBody>
                  <a:tcPr/>
                </a:tc>
              </a:tr>
            </a:tbl>
          </a:graphicData>
        </a:graphic>
      </p:graphicFrame>
      <p:pic>
        <p:nvPicPr>
          <p:cNvPr id="6" name="Picture 5" descr="python-logo-master-v3-TM-flattene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081242" y="1354938"/>
            <a:ext cx="2776982" cy="83684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72095935"/>
              </p:ext>
            </p:extLst>
          </p:nvPr>
        </p:nvGraphicFramePr>
        <p:xfrm>
          <a:off x="249990" y="1669800"/>
          <a:ext cx="2895600" cy="4894729"/>
        </p:xfrm>
        <a:graphic>
          <a:graphicData uri="http://schemas.openxmlformats.org/drawingml/2006/table">
            <a:tbl>
              <a:tblPr firstRow="1" bandRow="1">
                <a:tableStyleId>{BDBED569-4797-4DF1-A0F4-6AAB3CD982D8}</a:tableStyleId>
              </a:tblPr>
              <a:tblGrid>
                <a:gridCol w="2895600"/>
              </a:tblGrid>
              <a:tr h="2163003">
                <a:tc>
                  <a:txBody>
                    <a:bodyPr/>
                    <a:lstStyle/>
                    <a:p>
                      <a:pPr marL="342900" indent="-342900" algn="l">
                        <a:lnSpc>
                          <a:spcPct val="150000"/>
                        </a:lnSpc>
                        <a:buFont typeface="+mj-lt"/>
                        <a:buAutoNum type="arabicPeriod"/>
                      </a:pPr>
                      <a:endParaRPr lang="en-US" dirty="0" smtClean="0">
                        <a:solidFill>
                          <a:schemeClr val="bg1"/>
                        </a:solidFill>
                      </a:endParaRPr>
                    </a:p>
                    <a:p>
                      <a:pPr marL="342900" indent="-342900" algn="l">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Low Floor</a:t>
                      </a:r>
                    </a:p>
                    <a:p>
                      <a:pPr marL="342900" indent="-342900" algn="l">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Circles of Evaluation</a:t>
                      </a:r>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b="0" dirty="0" smtClean="0">
                          <a:solidFill>
                            <a:schemeClr val="bg1"/>
                          </a:solidFill>
                          <a:latin typeface="Century Gothic" charset="0"/>
                          <a:ea typeface="Century Gothic" charset="0"/>
                          <a:cs typeface="Century Gothic" charset="0"/>
                        </a:rPr>
                        <a:t>Algebraic</a:t>
                      </a:r>
                      <a:r>
                        <a:rPr lang="en-US" b="0" baseline="0" dirty="0" smtClean="0">
                          <a:solidFill>
                            <a:schemeClr val="bg1"/>
                          </a:solidFill>
                          <a:latin typeface="Century Gothic" charset="0"/>
                          <a:ea typeface="Century Gothic" charset="0"/>
                          <a:cs typeface="Century Gothic" charset="0"/>
                        </a:rPr>
                        <a:t> behavior</a:t>
                      </a:r>
                    </a:p>
                    <a:p>
                      <a:pPr marL="342900" indent="-342900" algn="l">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Great pedagogy</a:t>
                      </a:r>
                      <a:endParaRPr lang="en-US" b="0" dirty="0">
                        <a:solidFill>
                          <a:schemeClr val="bg1"/>
                        </a:solidFill>
                        <a:latin typeface="Century Gothic" charset="0"/>
                        <a:ea typeface="Century Gothic" charset="0"/>
                        <a:cs typeface="Century Gothic" charset="0"/>
                      </a:endParaRPr>
                    </a:p>
                  </a:txBody>
                  <a:tcPr/>
                </a:tc>
              </a:tr>
              <a:tr h="2731726">
                <a:tc>
                  <a:txBody>
                    <a:bodyPr/>
                    <a:lstStyle/>
                    <a:p>
                      <a:pPr marL="342900" indent="-342900" algn="l">
                        <a:lnSpc>
                          <a:spcPct val="150000"/>
                        </a:lnSpc>
                        <a:buFont typeface="+mj-lt"/>
                        <a:buAutoNum type="arabicPeriod"/>
                      </a:pPr>
                      <a:r>
                        <a:rPr lang="en-US" b="0" dirty="0" smtClean="0">
                          <a:solidFill>
                            <a:schemeClr val="bg1"/>
                          </a:solidFill>
                          <a:latin typeface="Century Gothic" charset="0"/>
                          <a:ea typeface="Century Gothic" charset="0"/>
                          <a:cs typeface="Century Gothic" charset="0"/>
                        </a:rPr>
                        <a:t>Low ceiling</a:t>
                      </a:r>
                      <a:endParaRPr lang="en-US" b="0" baseline="0" dirty="0" smtClean="0">
                        <a:solidFill>
                          <a:schemeClr val="bg1"/>
                        </a:solidFill>
                        <a:latin typeface="Century Gothic" charset="0"/>
                        <a:ea typeface="Century Gothic" charset="0"/>
                        <a:cs typeface="Century Gothic" charset="0"/>
                      </a:endParaRPr>
                    </a:p>
                    <a:p>
                      <a:pPr marL="342900" indent="-342900" algn="l">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“Weird” syntax</a:t>
                      </a:r>
                    </a:p>
                    <a:p>
                      <a:pPr marL="342900" indent="-342900" algn="l">
                        <a:lnSpc>
                          <a:spcPct val="150000"/>
                        </a:lnSpc>
                        <a:buFont typeface="+mj-lt"/>
                        <a:buAutoNum type="arabicPeriod"/>
                      </a:pPr>
                      <a:r>
                        <a:rPr lang="en-US" b="0" baseline="0" dirty="0" smtClean="0">
                          <a:solidFill>
                            <a:schemeClr val="bg1"/>
                          </a:solidFill>
                          <a:latin typeface="Century Gothic" charset="0"/>
                          <a:ea typeface="Century Gothic" charset="0"/>
                          <a:cs typeface="Century Gothic" charset="0"/>
                        </a:rPr>
                        <a:t>Limited bridge </a:t>
                      </a:r>
                      <a:r>
                        <a:rPr lang="en-US" b="1" i="1" baseline="0" dirty="0" smtClean="0">
                          <a:solidFill>
                            <a:schemeClr val="bg1"/>
                          </a:solidFill>
                          <a:latin typeface="Century Gothic" charset="0"/>
                          <a:ea typeface="Century Gothic" charset="0"/>
                          <a:cs typeface="Century Gothic" charset="0"/>
                        </a:rPr>
                        <a:t>to</a:t>
                      </a:r>
                      <a:r>
                        <a:rPr lang="en-US" b="0" baseline="0" dirty="0" smtClean="0">
                          <a:solidFill>
                            <a:schemeClr val="bg1"/>
                          </a:solidFill>
                          <a:latin typeface="Century Gothic" charset="0"/>
                          <a:ea typeface="Century Gothic" charset="0"/>
                          <a:cs typeface="Century Gothic" charset="0"/>
                        </a:rPr>
                        <a:t> other languages</a:t>
                      </a:r>
                      <a:endParaRPr lang="en-US" b="0" dirty="0">
                        <a:solidFill>
                          <a:schemeClr val="bg1"/>
                        </a:solidFill>
                        <a:latin typeface="Century Gothic" charset="0"/>
                        <a:ea typeface="Century Gothic" charset="0"/>
                        <a:cs typeface="Century Gothic" charset="0"/>
                      </a:endParaRPr>
                    </a:p>
                  </a:txBody>
                  <a:tcPr/>
                </a:tc>
              </a:tr>
            </a:tbl>
          </a:graphicData>
        </a:graphic>
      </p:graphicFrame>
      <p:pic>
        <p:nvPicPr>
          <p:cNvPr id="13" name="Picture 12"/>
          <p:cNvPicPr>
            <a:picLocks noChangeAspect="1"/>
          </p:cNvPicPr>
          <p:nvPr/>
        </p:nvPicPr>
        <p:blipFill>
          <a:blip r:embed="rId4"/>
          <a:stretch>
            <a:fillRect/>
          </a:stretch>
        </p:blipFill>
        <p:spPr>
          <a:xfrm>
            <a:off x="719183" y="1454367"/>
            <a:ext cx="2070100" cy="58420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505719773"/>
              </p:ext>
            </p:extLst>
          </p:nvPr>
        </p:nvGraphicFramePr>
        <p:xfrm>
          <a:off x="3131854" y="1669798"/>
          <a:ext cx="2895600" cy="4894729"/>
        </p:xfrm>
        <a:graphic>
          <a:graphicData uri="http://schemas.openxmlformats.org/drawingml/2006/table">
            <a:tbl>
              <a:tblPr firstRow="1" bandRow="1">
                <a:tableStyleId>{BDBED569-4797-4DF1-A0F4-6AAB3CD982D8}</a:tableStyleId>
              </a:tblPr>
              <a:tblGrid>
                <a:gridCol w="2895600"/>
              </a:tblGrid>
              <a:tr h="2163003">
                <a:tc>
                  <a:txBody>
                    <a:bodyPr/>
                    <a:lstStyle/>
                    <a:p>
                      <a:pPr marL="0" indent="0">
                        <a:lnSpc>
                          <a:spcPct val="150000"/>
                        </a:lnSpc>
                        <a:buFont typeface="Arial" charset="0"/>
                        <a:buNone/>
                      </a:pPr>
                      <a:endParaRPr lang="en-US" dirty="0" smtClean="0">
                        <a:solidFill>
                          <a:schemeClr val="bg1"/>
                        </a:solidFill>
                      </a:endParaRPr>
                    </a:p>
                  </a:txBody>
                  <a:tcPr/>
                </a:tc>
              </a:tr>
              <a:tr h="2731726">
                <a:tc>
                  <a:txBody>
                    <a:bodyPr/>
                    <a:lstStyle/>
                    <a:p>
                      <a:pPr marL="0" indent="0" algn="ctr">
                        <a:lnSpc>
                          <a:spcPct val="150000"/>
                        </a:lnSpc>
                        <a:buFont typeface="Arial" charset="0"/>
                        <a:buNone/>
                      </a:pPr>
                      <a:endParaRPr lang="en-US" b="0" dirty="0" smtClean="0">
                        <a:solidFill>
                          <a:schemeClr val="bg1"/>
                        </a:solidFill>
                        <a:latin typeface="Century Gothic" charset="0"/>
                        <a:ea typeface="Century Gothic" charset="0"/>
                        <a:cs typeface="Century Gothic" charset="0"/>
                      </a:endParaRPr>
                    </a:p>
                  </a:txBody>
                  <a:tcPr/>
                </a:tc>
              </a:tr>
            </a:tbl>
          </a:graphicData>
        </a:graphic>
      </p:graphicFrame>
      <p:pic>
        <p:nvPicPr>
          <p:cNvPr id="4" name="Picture 3" descr="pyret-bann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447" y="1322495"/>
            <a:ext cx="2305594" cy="748395"/>
          </a:xfrm>
          <a:prstGeom prst="rect">
            <a:avLst/>
          </a:prstGeom>
          <a:solidFill>
            <a:schemeClr val="tx1"/>
          </a:solidFill>
        </p:spPr>
      </p:pic>
      <p:sp>
        <p:nvSpPr>
          <p:cNvPr id="21" name="Rectangle 20"/>
          <p:cNvSpPr/>
          <p:nvPr/>
        </p:nvSpPr>
        <p:spPr>
          <a:xfrm>
            <a:off x="550721" y="2888097"/>
            <a:ext cx="2407024" cy="507831"/>
          </a:xfrm>
          <a:prstGeom prst="rect">
            <a:avLst/>
          </a:prstGeom>
        </p:spPr>
        <p:txBody>
          <a:bodyPr wrap="square">
            <a:spAutoFit/>
          </a:bodyPr>
          <a:lstStyle/>
          <a:p>
            <a:pPr algn="ctr">
              <a:lnSpc>
                <a:spcPct val="150000"/>
              </a:lnSpc>
            </a:pPr>
            <a:r>
              <a:rPr lang="en-US">
                <a:solidFill>
                  <a:schemeClr val="bg1"/>
                </a:solidFill>
                <a:latin typeface="Century Gothic" charset="0"/>
                <a:ea typeface="Century Gothic" charset="0"/>
                <a:cs typeface="Century Gothic" charset="0"/>
              </a:rPr>
              <a:t>Algebraic </a:t>
            </a:r>
            <a:r>
              <a:rPr lang="en-US" smtClean="0">
                <a:solidFill>
                  <a:schemeClr val="bg1"/>
                </a:solidFill>
                <a:latin typeface="Century Gothic" charset="0"/>
                <a:ea typeface="Century Gothic" charset="0"/>
                <a:cs typeface="Century Gothic" charset="0"/>
              </a:rPr>
              <a:t>behavior</a:t>
            </a:r>
            <a:endParaRPr lang="en-US" dirty="0">
              <a:solidFill>
                <a:schemeClr val="bg1"/>
              </a:solidFill>
              <a:latin typeface="Century Gothic" charset="0"/>
              <a:ea typeface="Century Gothic" charset="0"/>
              <a:cs typeface="Century Gothic" charset="0"/>
            </a:endParaRPr>
          </a:p>
        </p:txBody>
      </p:sp>
      <p:sp>
        <p:nvSpPr>
          <p:cNvPr id="22" name="Rectangle 21"/>
          <p:cNvSpPr/>
          <p:nvPr/>
        </p:nvSpPr>
        <p:spPr>
          <a:xfrm>
            <a:off x="3145590" y="3915019"/>
            <a:ext cx="2904565" cy="484748"/>
          </a:xfrm>
          <a:prstGeom prst="rect">
            <a:avLst/>
          </a:prstGeom>
        </p:spPr>
        <p:txBody>
          <a:bodyPr wrap="square">
            <a:spAutoFit/>
          </a:bodyPr>
          <a:lstStyle/>
          <a:p>
            <a:pPr algn="ctr">
              <a:lnSpc>
                <a:spcPct val="150000"/>
              </a:lnSpc>
            </a:pPr>
            <a:r>
              <a:rPr lang="en-US" dirty="0" smtClean="0">
                <a:solidFill>
                  <a:schemeClr val="bg1"/>
                </a:solidFill>
                <a:latin typeface="Century Gothic" charset="0"/>
                <a:ea typeface="Century Gothic" charset="0"/>
                <a:cs typeface="Century Gothic" charset="0"/>
              </a:rPr>
              <a:t>New </a:t>
            </a:r>
            <a:r>
              <a:rPr lang="en-US" dirty="0">
                <a:solidFill>
                  <a:schemeClr val="bg1"/>
                </a:solidFill>
                <a:latin typeface="Century Gothic" charset="0"/>
                <a:ea typeface="Century Gothic" charset="0"/>
                <a:cs typeface="Century Gothic" charset="0"/>
              </a:rPr>
              <a:t>Syntax</a:t>
            </a:r>
          </a:p>
        </p:txBody>
      </p:sp>
      <p:sp>
        <p:nvSpPr>
          <p:cNvPr id="11" name="Rectangle 10"/>
          <p:cNvSpPr/>
          <p:nvPr/>
        </p:nvSpPr>
        <p:spPr>
          <a:xfrm>
            <a:off x="422600" y="3310212"/>
            <a:ext cx="2407024" cy="507831"/>
          </a:xfrm>
          <a:prstGeom prst="rect">
            <a:avLst/>
          </a:prstGeom>
        </p:spPr>
        <p:txBody>
          <a:bodyPr wrap="square">
            <a:spAutoFit/>
          </a:bodyPr>
          <a:lstStyle/>
          <a:p>
            <a:pPr algn="ctr">
              <a:lnSpc>
                <a:spcPct val="150000"/>
              </a:lnSpc>
            </a:pPr>
            <a:r>
              <a:rPr lang="en-US" smtClean="0">
                <a:solidFill>
                  <a:schemeClr val="bg1"/>
                </a:solidFill>
                <a:latin typeface="Century Gothic" charset="0"/>
                <a:ea typeface="Century Gothic" charset="0"/>
                <a:cs typeface="Century Gothic" charset="0"/>
              </a:rPr>
              <a:t>Great pedagogy</a:t>
            </a:r>
            <a:endParaRPr lang="en-US" dirty="0">
              <a:solidFill>
                <a:schemeClr val="bg1"/>
              </a:solidFill>
              <a:latin typeface="Century Gothic" charset="0"/>
              <a:ea typeface="Century Gothic" charset="0"/>
              <a:cs typeface="Century Gothic" charset="0"/>
            </a:endParaRPr>
          </a:p>
        </p:txBody>
      </p:sp>
      <p:sp>
        <p:nvSpPr>
          <p:cNvPr id="15" name="Rectangle 14"/>
          <p:cNvSpPr/>
          <p:nvPr/>
        </p:nvSpPr>
        <p:spPr>
          <a:xfrm>
            <a:off x="6282428" y="2498811"/>
            <a:ext cx="2407024" cy="507831"/>
          </a:xfrm>
          <a:prstGeom prst="rect">
            <a:avLst/>
          </a:prstGeom>
        </p:spPr>
        <p:txBody>
          <a:bodyPr wrap="square">
            <a:spAutoFit/>
          </a:bodyPr>
          <a:lstStyle/>
          <a:p>
            <a:pPr algn="ctr">
              <a:lnSpc>
                <a:spcPct val="150000"/>
              </a:lnSpc>
            </a:pPr>
            <a:r>
              <a:rPr lang="en-US" smtClean="0">
                <a:solidFill>
                  <a:schemeClr val="bg1"/>
                </a:solidFill>
                <a:latin typeface="Century Gothic" charset="0"/>
                <a:ea typeface="Century Gothic" charset="0"/>
                <a:cs typeface="Century Gothic" charset="0"/>
              </a:rPr>
              <a:t>Mainstream syntax</a:t>
            </a:r>
            <a:endParaRPr lang="en-US" dirty="0">
              <a:solidFill>
                <a:schemeClr val="bg1"/>
              </a:solidFill>
              <a:latin typeface="Century Gothic" charset="0"/>
              <a:ea typeface="Century Gothic" charset="0"/>
              <a:cs typeface="Century Gothic" charset="0"/>
            </a:endParaRPr>
          </a:p>
        </p:txBody>
      </p:sp>
      <p:sp>
        <p:nvSpPr>
          <p:cNvPr id="16" name="Rectangle 15"/>
          <p:cNvSpPr/>
          <p:nvPr/>
        </p:nvSpPr>
        <p:spPr>
          <a:xfrm>
            <a:off x="5910393" y="2087465"/>
            <a:ext cx="2407024" cy="507831"/>
          </a:xfrm>
          <a:prstGeom prst="rect">
            <a:avLst/>
          </a:prstGeom>
        </p:spPr>
        <p:txBody>
          <a:bodyPr wrap="square">
            <a:spAutoFit/>
          </a:bodyPr>
          <a:lstStyle/>
          <a:p>
            <a:pPr algn="ctr">
              <a:lnSpc>
                <a:spcPct val="150000"/>
              </a:lnSpc>
            </a:pPr>
            <a:r>
              <a:rPr lang="en-US" smtClean="0">
                <a:solidFill>
                  <a:schemeClr val="bg1"/>
                </a:solidFill>
                <a:latin typeface="Century Gothic" charset="0"/>
                <a:ea typeface="Century Gothic" charset="0"/>
                <a:cs typeface="Century Gothic" charset="0"/>
              </a:rPr>
              <a:t>High Ceiling</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873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par>
                                <p:cTn id="29" presetID="0" presetClass="path" presetSubtype="0" accel="50000" decel="50000" fill="hold" grpId="0" nodeType="withEffect">
                                  <p:stCondLst>
                                    <p:cond delay="0"/>
                                  </p:stCondLst>
                                  <p:childTnLst>
                                    <p:animMotion origin="layout" path="M 0 0 L 0.30764 -0.11759 " pathEditMode="relative" ptsTypes="AA">
                                      <p:cBhvr>
                                        <p:cTn id="30" dur="2000" fill="hold"/>
                                        <p:tgtEl>
                                          <p:spTgt spid="21">
                                            <p:txEl>
                                              <p:pRg st="0" end="0"/>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0" presetClass="path" presetSubtype="0" accel="50000" decel="50000" fill="hold" grpId="0" nodeType="withEffect">
                                  <p:stCondLst>
                                    <p:cond delay="0"/>
                                  </p:stCondLst>
                                  <p:childTnLst>
                                    <p:animMotion origin="layout" path="M 2.77556E-17 -2.96296E-6 L 0.32309 -0.12477 " pathEditMode="relative" rAng="0" ptsTypes="AA">
                                      <p:cBhvr>
                                        <p:cTn id="37" dur="2000" fill="hold"/>
                                        <p:tgtEl>
                                          <p:spTgt spid="11">
                                            <p:txEl>
                                              <p:pRg st="0" end="0"/>
                                            </p:txEl>
                                          </p:spTgt>
                                        </p:tgtEl>
                                        <p:attrNameLst>
                                          <p:attrName>ppt_x</p:attrName>
                                          <p:attrName>ppt_y</p:attrName>
                                        </p:attrNameLst>
                                      </p:cBhvr>
                                      <p:rCtr x="16146" y="-6250"/>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par>
                                <p:cTn id="43" presetID="0" presetClass="path" presetSubtype="0" accel="50000" decel="50000" fill="hold" grpId="0" nodeType="withEffect">
                                  <p:stCondLst>
                                    <p:cond delay="0"/>
                                  </p:stCondLst>
                                  <p:childTnLst>
                                    <p:animMotion origin="layout" path="M -3.61111E-6 -2.22222E-6 L -0.28281 0.10602 " pathEditMode="relative" rAng="0" ptsTypes="AA">
                                      <p:cBhvr>
                                        <p:cTn id="44" dur="2000" fill="hold"/>
                                        <p:tgtEl>
                                          <p:spTgt spid="16">
                                            <p:txEl>
                                              <p:pRg st="0" end="0"/>
                                            </p:txEl>
                                          </p:spTgt>
                                        </p:tgtEl>
                                        <p:attrNameLst>
                                          <p:attrName>ppt_x</p:attrName>
                                          <p:attrName>ppt_y</p:attrName>
                                        </p:attrNameLst>
                                      </p:cBhvr>
                                      <p:rCtr x="-14149" y="5301"/>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childTnLst>
                                </p:cTn>
                              </p:par>
                              <p:par>
                                <p:cTn id="50" presetID="0" presetClass="path" presetSubtype="0" accel="50000" decel="50000" fill="hold" grpId="0" nodeType="withEffect">
                                  <p:stCondLst>
                                    <p:cond delay="0"/>
                                  </p:stCondLst>
                                  <p:childTnLst>
                                    <p:animMotion origin="layout" path="M 1.38889E-6 4.07407E-6 L -0.32066 0.11273 " pathEditMode="relative" rAng="0" ptsTypes="AA">
                                      <p:cBhvr>
                                        <p:cTn id="51" dur="2000" fill="hold"/>
                                        <p:tgtEl>
                                          <p:spTgt spid="15">
                                            <p:txEl>
                                              <p:pRg st="0" end="0"/>
                                            </p:txEl>
                                          </p:spTgt>
                                        </p:tgtEl>
                                        <p:attrNameLst>
                                          <p:attrName>ppt_x</p:attrName>
                                          <p:attrName>ppt_y</p:attrName>
                                        </p:attrNameLst>
                                      </p:cBhvr>
                                      <p:rCtr x="-16042" y="5625"/>
                                    </p:animMotion>
                                  </p:childTnLst>
                                </p:cTn>
                              </p:par>
                              <p:par>
                                <p:cTn id="52" presetID="10" presetClass="entr" presetSubtype="0" fill="hold" nodeType="with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fade">
                                      <p:cBhvr>
                                        <p:cTn id="54" dur="500"/>
                                        <p:tgtEl>
                                          <p:spTgt spid="2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ppt_x"/>
                                          </p:val>
                                        </p:tav>
                                        <p:tav tm="100000">
                                          <p:val>
                                            <p:strVal val="#ppt_x"/>
                                          </p:val>
                                        </p:tav>
                                      </p:tavLst>
                                    </p:anim>
                                    <p:anim calcmode="lin" valueType="num">
                                      <p:cBhvr additive="base">
                                        <p:cTn id="6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11" grpId="0" build="allAtOnce"/>
      <p:bldP spid="15" grpId="0" build="allAtOnce"/>
      <p:bldP spid="1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005" y="0"/>
            <a:ext cx="5748608" cy="6835495"/>
          </a:xfrm>
        </p:spPr>
      </p:pic>
      <p:sp>
        <p:nvSpPr>
          <p:cNvPr id="5" name="TextBox 4"/>
          <p:cNvSpPr txBox="1"/>
          <p:nvPr/>
        </p:nvSpPr>
        <p:spPr>
          <a:xfrm>
            <a:off x="1438005" y="2582278"/>
            <a:ext cx="2469779" cy="307777"/>
          </a:xfrm>
          <a:prstGeom prst="rect">
            <a:avLst/>
          </a:prstGeom>
          <a:noFill/>
        </p:spPr>
        <p:txBody>
          <a:bodyPr wrap="square" rtlCol="0">
            <a:spAutoFit/>
          </a:bodyPr>
          <a:lstStyle/>
          <a:p>
            <a:r>
              <a:rPr lang="en-US" sz="1400" b="1" dirty="0" smtClean="0">
                <a:solidFill>
                  <a:srgbClr val="000000"/>
                </a:solidFill>
                <a:latin typeface="Trebuchet MS"/>
                <a:cs typeface="Trebuchet MS"/>
              </a:rPr>
              <a:t>Hunger level</a:t>
            </a:r>
            <a:endParaRPr lang="en-US" sz="1400" b="1" dirty="0">
              <a:solidFill>
                <a:srgbClr val="000000"/>
              </a:solidFill>
              <a:latin typeface="Trebuchet MS"/>
              <a:cs typeface="Trebuchet MS"/>
            </a:endParaRPr>
          </a:p>
        </p:txBody>
      </p:sp>
      <p:sp>
        <p:nvSpPr>
          <p:cNvPr id="6" name="TextBox 5"/>
          <p:cNvSpPr txBox="1"/>
          <p:nvPr/>
        </p:nvSpPr>
        <p:spPr>
          <a:xfrm>
            <a:off x="1438005" y="2890055"/>
            <a:ext cx="2469779" cy="307777"/>
          </a:xfrm>
          <a:prstGeom prst="rect">
            <a:avLst/>
          </a:prstGeom>
          <a:noFill/>
        </p:spPr>
        <p:txBody>
          <a:bodyPr wrap="square" rtlCol="0">
            <a:spAutoFit/>
          </a:bodyPr>
          <a:lstStyle/>
          <a:p>
            <a:r>
              <a:rPr lang="en-US" sz="1400" b="1" dirty="0" smtClean="0">
                <a:solidFill>
                  <a:srgbClr val="000000"/>
                </a:solidFill>
                <a:latin typeface="Trebuchet MS"/>
                <a:cs typeface="Trebuchet MS"/>
              </a:rPr>
              <a:t>Sleep level</a:t>
            </a:r>
            <a:endParaRPr lang="en-US" sz="1400" b="1" dirty="0">
              <a:solidFill>
                <a:srgbClr val="000000"/>
              </a:solidFill>
              <a:latin typeface="Trebuchet MS"/>
              <a:cs typeface="Trebuchet MS"/>
            </a:endParaRPr>
          </a:p>
        </p:txBody>
      </p:sp>
      <p:sp>
        <p:nvSpPr>
          <p:cNvPr id="7" name="TextBox 6"/>
          <p:cNvSpPr txBox="1"/>
          <p:nvPr/>
        </p:nvSpPr>
        <p:spPr>
          <a:xfrm>
            <a:off x="2876280" y="2603819"/>
            <a:ext cx="3597672" cy="307777"/>
          </a:xfrm>
          <a:prstGeom prst="rect">
            <a:avLst/>
          </a:prstGeom>
          <a:noFill/>
        </p:spPr>
        <p:txBody>
          <a:bodyPr wrap="square" rtlCol="0">
            <a:spAutoFit/>
          </a:bodyPr>
          <a:lstStyle/>
          <a:p>
            <a:r>
              <a:rPr lang="en-US" sz="1400" b="1" smtClean="0">
                <a:solidFill>
                  <a:srgbClr val="000000"/>
                </a:solidFill>
                <a:latin typeface="Trebuchet MS"/>
                <a:cs typeface="Trebuchet MS"/>
              </a:rPr>
              <a:t>Decreases on each clock tick</a:t>
            </a:r>
            <a:endParaRPr lang="en-US" sz="1400" b="1" dirty="0">
              <a:solidFill>
                <a:srgbClr val="000000"/>
              </a:solidFill>
              <a:latin typeface="Trebuchet MS"/>
              <a:cs typeface="Trebuchet MS"/>
            </a:endParaRPr>
          </a:p>
        </p:txBody>
      </p:sp>
      <p:sp>
        <p:nvSpPr>
          <p:cNvPr id="8" name="TextBox 7"/>
          <p:cNvSpPr txBox="1"/>
          <p:nvPr/>
        </p:nvSpPr>
        <p:spPr>
          <a:xfrm>
            <a:off x="2876280" y="2868514"/>
            <a:ext cx="3597672" cy="307777"/>
          </a:xfrm>
          <a:prstGeom prst="rect">
            <a:avLst/>
          </a:prstGeom>
          <a:noFill/>
        </p:spPr>
        <p:txBody>
          <a:bodyPr wrap="square" rtlCol="0">
            <a:spAutoFit/>
          </a:bodyPr>
          <a:lstStyle/>
          <a:p>
            <a:r>
              <a:rPr lang="en-US" sz="1400" b="1" smtClean="0">
                <a:solidFill>
                  <a:srgbClr val="000000"/>
                </a:solidFill>
                <a:latin typeface="Trebuchet MS"/>
                <a:cs typeface="Trebuchet MS"/>
              </a:rPr>
              <a:t>Decreases on each clock tick</a:t>
            </a:r>
            <a:endParaRPr lang="en-US" sz="1400" b="1" dirty="0">
              <a:solidFill>
                <a:srgbClr val="000000"/>
              </a:solidFill>
              <a:latin typeface="Trebuchet MS"/>
              <a:cs typeface="Trebuchet MS"/>
            </a:endParaRPr>
          </a:p>
        </p:txBody>
      </p:sp>
      <p:sp>
        <p:nvSpPr>
          <p:cNvPr id="9" name="TextBox 8"/>
          <p:cNvSpPr txBox="1"/>
          <p:nvPr/>
        </p:nvSpPr>
        <p:spPr>
          <a:xfrm>
            <a:off x="1736709" y="3981239"/>
            <a:ext cx="2469779" cy="307777"/>
          </a:xfrm>
          <a:prstGeom prst="rect">
            <a:avLst/>
          </a:prstGeom>
          <a:noFill/>
        </p:spPr>
        <p:txBody>
          <a:bodyPr wrap="square" rtlCol="0">
            <a:spAutoFit/>
          </a:bodyPr>
          <a:lstStyle/>
          <a:p>
            <a:r>
              <a:rPr lang="en-US" sz="1400" b="1" smtClean="0">
                <a:solidFill>
                  <a:srgbClr val="000000"/>
                </a:solidFill>
                <a:latin typeface="Trebuchet MS"/>
                <a:cs typeface="Trebuchet MS"/>
              </a:rPr>
              <a:t>------</a:t>
            </a:r>
            <a:endParaRPr lang="en-US" sz="1400" b="1" dirty="0">
              <a:solidFill>
                <a:srgbClr val="000000"/>
              </a:solidFill>
              <a:latin typeface="Trebuchet MS"/>
              <a:cs typeface="Trebuchet MS"/>
            </a:endParaRPr>
          </a:p>
        </p:txBody>
      </p:sp>
    </p:spTree>
    <p:extLst>
      <p:ext uri="{BB962C8B-B14F-4D97-AF65-F5344CB8AC3E}">
        <p14:creationId xmlns:p14="http://schemas.microsoft.com/office/powerpoint/2010/main" val="5003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Virtual Pet</a:t>
            </a:r>
            <a:endParaRPr lang="en-US" dirty="0"/>
          </a:p>
        </p:txBody>
      </p:sp>
      <p:sp>
        <p:nvSpPr>
          <p:cNvPr id="3" name="Content Placeholder 2"/>
          <p:cNvSpPr>
            <a:spLocks noGrp="1"/>
          </p:cNvSpPr>
          <p:nvPr>
            <p:ph idx="1"/>
          </p:nvPr>
        </p:nvSpPr>
        <p:spPr/>
        <p:txBody>
          <a:bodyPr/>
          <a:lstStyle/>
          <a:p>
            <a:r>
              <a:rPr lang="en-US" dirty="0" smtClean="0"/>
              <a:t>Workbook pg. 38: </a:t>
            </a:r>
            <a:r>
              <a:rPr lang="en-US" sz="2400" dirty="0" smtClean="0"/>
              <a:t>Use the </a:t>
            </a:r>
            <a:r>
              <a:rPr lang="en-US" sz="2400" dirty="0"/>
              <a:t>Animation Extension worksheet to make cat’s hunger increase by 10 when “f” key is presses, and sleep increase by 5 when “s” key </a:t>
            </a:r>
            <a:r>
              <a:rPr lang="en-US" sz="2400" dirty="0" smtClean="0"/>
              <a:t>pressed.</a:t>
            </a:r>
          </a:p>
          <a:p>
            <a:endParaRPr lang="en-US" dirty="0"/>
          </a:p>
          <a:p>
            <a:r>
              <a:rPr lang="en-US" dirty="0" smtClean="0"/>
              <a:t>Workbook pg. 40: </a:t>
            </a:r>
            <a:r>
              <a:rPr lang="en-US" sz="2400" dirty="0" smtClean="0"/>
              <a:t>Use the Animation Extension worksheet to change the image of the pet when the </a:t>
            </a:r>
            <a:r>
              <a:rPr lang="en-US" sz="2400" dirty="0"/>
              <a:t>game is </a:t>
            </a:r>
            <a:r>
              <a:rPr lang="en-US" sz="2400" dirty="0" smtClean="0"/>
              <a:t>lost</a:t>
            </a:r>
            <a:endParaRPr lang="en-US" sz="2400" dirty="0"/>
          </a:p>
        </p:txBody>
      </p:sp>
    </p:spTree>
    <p:extLst>
      <p:ext uri="{BB962C8B-B14F-4D97-AF65-F5344CB8AC3E}">
        <p14:creationId xmlns:p14="http://schemas.microsoft.com/office/powerpoint/2010/main" val="1132748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Virtual Pet</a:t>
            </a:r>
            <a:endParaRPr lang="en-US" dirty="0"/>
          </a:p>
        </p:txBody>
      </p:sp>
      <p:sp>
        <p:nvSpPr>
          <p:cNvPr id="3" name="Content Placeholder 2"/>
          <p:cNvSpPr>
            <a:spLocks noGrp="1"/>
          </p:cNvSpPr>
          <p:nvPr>
            <p:ph idx="1"/>
          </p:nvPr>
        </p:nvSpPr>
        <p:spPr/>
        <p:txBody>
          <a:bodyPr/>
          <a:lstStyle/>
          <a:p>
            <a:r>
              <a:rPr lang="en-US" dirty="0" smtClean="0"/>
              <a:t>Extensions: </a:t>
            </a:r>
            <a:endParaRPr lang="en-US" dirty="0"/>
          </a:p>
          <a:p>
            <a:pPr lvl="2"/>
            <a:r>
              <a:rPr lang="en-US" dirty="0"/>
              <a:t>Find your own images to create a different virtual pet</a:t>
            </a:r>
          </a:p>
          <a:p>
            <a:pPr lvl="2"/>
            <a:r>
              <a:rPr lang="en-US" dirty="0"/>
              <a:t>Stop the bars from overflowing some maximum. </a:t>
            </a:r>
          </a:p>
          <a:p>
            <a:pPr lvl="2"/>
            <a:r>
              <a:rPr lang="en-US" dirty="0"/>
              <a:t>Add an x-coordinate to the </a:t>
            </a:r>
            <a:r>
              <a:rPr lang="en-US" dirty="0" err="1"/>
              <a:t>PetState</a:t>
            </a:r>
            <a:r>
              <a:rPr lang="en-US" dirty="0"/>
              <a:t> so the pet moves around, either on keypress or automatically.</a:t>
            </a:r>
          </a:p>
          <a:p>
            <a:pPr lvl="2"/>
            <a:r>
              <a:rPr lang="en-US" dirty="0"/>
              <a:t>Add a costume to the </a:t>
            </a:r>
            <a:r>
              <a:rPr lang="en-US" dirty="0" err="1"/>
              <a:t>PetState</a:t>
            </a:r>
            <a:r>
              <a:rPr lang="en-US" dirty="0"/>
              <a:t>, then change the draw-pet function so that it changes the costume based on the pet’s mood (if a-</a:t>
            </a:r>
            <a:r>
              <a:rPr lang="en-US" dirty="0" err="1"/>
              <a:t>pet.hunger</a:t>
            </a:r>
            <a:r>
              <a:rPr lang="en-US" dirty="0"/>
              <a:t> &lt;= 50, show a pic of the pet looking hungry)</a:t>
            </a:r>
          </a:p>
          <a:p>
            <a:endParaRPr lang="en-US" dirty="0"/>
          </a:p>
        </p:txBody>
      </p:sp>
    </p:spTree>
    <p:extLst>
      <p:ext uri="{BB962C8B-B14F-4D97-AF65-F5344CB8AC3E}">
        <p14:creationId xmlns:p14="http://schemas.microsoft.com/office/powerpoint/2010/main" val="356833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Projects</a:t>
            </a:r>
            <a:endParaRPr lang="en-US" dirty="0"/>
          </a:p>
        </p:txBody>
      </p:sp>
      <p:sp>
        <p:nvSpPr>
          <p:cNvPr id="3" name="Content Placeholder 2"/>
          <p:cNvSpPr>
            <a:spLocks noGrp="1"/>
          </p:cNvSpPr>
          <p:nvPr>
            <p:ph idx="1"/>
          </p:nvPr>
        </p:nvSpPr>
        <p:spPr/>
        <p:txBody>
          <a:bodyPr/>
          <a:lstStyle/>
          <a:p>
            <a:r>
              <a:rPr lang="en-US" dirty="0" smtClean="0"/>
              <a:t>Create an animation or game from scratch!</a:t>
            </a:r>
          </a:p>
          <a:p>
            <a:pPr lvl="1"/>
            <a:r>
              <a:rPr lang="en-US" dirty="0" smtClean="0"/>
              <a:t>Workbook pg. 43: Animation Design Worksheet</a:t>
            </a:r>
          </a:p>
          <a:p>
            <a:r>
              <a:rPr lang="en-US" dirty="0" err="1" smtClean="0"/>
              <a:t>Bootstrap:Reactive</a:t>
            </a:r>
            <a:r>
              <a:rPr lang="en-US" dirty="0" smtClean="0"/>
              <a:t> Features:</a:t>
            </a:r>
            <a:endParaRPr lang="en-US" dirty="0"/>
          </a:p>
          <a:p>
            <a:pPr lvl="1"/>
            <a:r>
              <a:rPr lang="en-US" dirty="0"/>
              <a:t>Collisions</a:t>
            </a:r>
            <a:endParaRPr lang="en-US" b="1" dirty="0"/>
          </a:p>
          <a:p>
            <a:pPr lvl="1"/>
            <a:r>
              <a:rPr lang="en-US" dirty="0"/>
              <a:t>Scores </a:t>
            </a:r>
            <a:endParaRPr lang="en-US" b="1" dirty="0"/>
          </a:p>
          <a:p>
            <a:pPr lvl="1"/>
            <a:r>
              <a:rPr lang="en-US" dirty="0" smtClean="0"/>
              <a:t>Levels</a:t>
            </a:r>
          </a:p>
          <a:p>
            <a:pPr lvl="1"/>
            <a:r>
              <a:rPr lang="en-US" dirty="0" smtClean="0"/>
              <a:t>Nested Structures</a:t>
            </a:r>
            <a:endParaRPr lang="en-US" dirty="0"/>
          </a:p>
          <a:p>
            <a:pPr lvl="1"/>
            <a:r>
              <a:rPr lang="en-US" dirty="0"/>
              <a:t>Writing Pong</a:t>
            </a:r>
            <a:endParaRPr lang="en-US" b="1" dirty="0"/>
          </a:p>
          <a:p>
            <a:pPr lvl="1"/>
            <a:endParaRPr lang="en-US" dirty="0" smtClean="0"/>
          </a:p>
          <a:p>
            <a:pPr lvl="1"/>
            <a:endParaRPr lang="en-US" dirty="0"/>
          </a:p>
        </p:txBody>
      </p:sp>
    </p:spTree>
    <p:extLst>
      <p:ext uri="{BB962C8B-B14F-4D97-AF65-F5344CB8AC3E}">
        <p14:creationId xmlns:p14="http://schemas.microsoft.com/office/powerpoint/2010/main" val="514643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1781141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Connect with Us!</a:t>
            </a:r>
          </a:p>
        </p:txBody>
      </p:sp>
      <p:pic>
        <p:nvPicPr>
          <p:cNvPr id="10752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84375" y="2205038"/>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84375" y="2998788"/>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5"/>
          <p:cNvSpPr txBox="1">
            <a:spLocks noChangeArrowheads="1"/>
          </p:cNvSpPr>
          <p:nvPr/>
        </p:nvSpPr>
        <p:spPr bwMode="auto">
          <a:xfrm>
            <a:off x="2535238" y="2251075"/>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charset="2"/>
              <a:buChar char="§"/>
              <a:defRPr sz="2800">
                <a:solidFill>
                  <a:srgbClr val="000000"/>
                </a:solidFill>
                <a:latin typeface="Helvetica" charset="0"/>
                <a:ea typeface="ＭＳ Ｐゴシック" charset="-128"/>
                <a:cs typeface="Helvetica" charset="0"/>
              </a:defRPr>
            </a:lvl1pPr>
            <a:lvl2pPr marL="742950" indent="-285750">
              <a:spcBef>
                <a:spcPct val="20000"/>
              </a:spcBef>
              <a:buClr>
                <a:schemeClr val="tx1"/>
              </a:buClr>
              <a:buSzPct val="70000"/>
              <a:buFont typeface="Wingdings" charset="2"/>
              <a:buChar char="§"/>
              <a:defRPr sz="2400">
                <a:solidFill>
                  <a:srgbClr val="000000"/>
                </a:solidFill>
                <a:latin typeface="Helvetica" charset="0"/>
                <a:ea typeface="ＭＳ Ｐゴシック" charset="-128"/>
                <a:cs typeface="Helvetica" charset="0"/>
              </a:defRPr>
            </a:lvl2pPr>
            <a:lvl3pPr marL="1143000" indent="-228600">
              <a:spcBef>
                <a:spcPct val="20000"/>
              </a:spcBef>
              <a:buClr>
                <a:schemeClr val="tx1"/>
              </a:buClr>
              <a:buSzPct val="70000"/>
              <a:buFont typeface="Wingdings" charset="2"/>
              <a:buChar char="§"/>
              <a:defRPr sz="2000">
                <a:solidFill>
                  <a:srgbClr val="000000"/>
                </a:solidFill>
                <a:latin typeface="Helvetica" charset="0"/>
                <a:ea typeface="ＭＳ Ｐゴシック" charset="-128"/>
                <a:cs typeface="Helvetica" charset="0"/>
              </a:defRPr>
            </a:lvl3pPr>
            <a:lvl4pPr marL="1600200" indent="-228600">
              <a:spcBef>
                <a:spcPct val="20000"/>
              </a:spcBef>
              <a:buClr>
                <a:schemeClr val="tx1"/>
              </a:buClr>
              <a:buSzPct val="70000"/>
              <a:buFont typeface="Wingdings" charset="2"/>
              <a:buChar char="§"/>
              <a:defRPr>
                <a:solidFill>
                  <a:srgbClr val="000000"/>
                </a:solidFill>
                <a:latin typeface="Helvetica" charset="0"/>
                <a:ea typeface="ＭＳ Ｐゴシック" charset="-128"/>
                <a:cs typeface="Helvetica" charset="0"/>
              </a:defRPr>
            </a:lvl4pPr>
            <a:lvl5pPr marL="2057400" indent="-228600">
              <a:spcBef>
                <a:spcPct val="20000"/>
              </a:spcBef>
              <a:buClr>
                <a:schemeClr val="tx1"/>
              </a:buClr>
              <a:buSzPct val="60000"/>
              <a:buFont typeface="Wingdings" charset="2"/>
              <a:buChar char="§"/>
              <a:defRPr sz="1600">
                <a:solidFill>
                  <a:srgbClr val="000000"/>
                </a:solidFill>
                <a:latin typeface="Helvetica" charset="0"/>
                <a:ea typeface="ＭＳ Ｐゴシック" charset="-128"/>
                <a:cs typeface="Helvetica" charset="0"/>
              </a:defRPr>
            </a:lvl5pPr>
            <a:lvl6pPr marL="25146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6pPr>
            <a:lvl7pPr marL="29718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7pPr>
            <a:lvl8pPr marL="34290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8pPr>
            <a:lvl9pPr marL="38862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9pPr>
          </a:lstStyle>
          <a:p>
            <a:pPr>
              <a:spcBef>
                <a:spcPct val="0"/>
              </a:spcBef>
              <a:buClrTx/>
              <a:buSzTx/>
              <a:buFontTx/>
              <a:buNone/>
            </a:pPr>
            <a:r>
              <a:rPr lang="en-US" altLang="en-US" sz="2400">
                <a:solidFill>
                  <a:schemeClr val="bg1"/>
                </a:solidFill>
                <a:latin typeface="Arial" charset="0"/>
              </a:rPr>
              <a:t> / BootstrapWorld</a:t>
            </a:r>
          </a:p>
        </p:txBody>
      </p:sp>
      <p:sp>
        <p:nvSpPr>
          <p:cNvPr id="107526" name="TextBox 9"/>
          <p:cNvSpPr txBox="1">
            <a:spLocks noChangeArrowheads="1"/>
          </p:cNvSpPr>
          <p:nvPr/>
        </p:nvSpPr>
        <p:spPr bwMode="auto">
          <a:xfrm>
            <a:off x="2568575" y="3019425"/>
            <a:ext cx="2613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charset="2"/>
              <a:buChar char="§"/>
              <a:defRPr sz="2800">
                <a:solidFill>
                  <a:srgbClr val="000000"/>
                </a:solidFill>
                <a:latin typeface="Helvetica" charset="0"/>
                <a:ea typeface="ＭＳ Ｐゴシック" charset="-128"/>
                <a:cs typeface="Helvetica" charset="0"/>
              </a:defRPr>
            </a:lvl1pPr>
            <a:lvl2pPr marL="742950" indent="-285750">
              <a:spcBef>
                <a:spcPct val="20000"/>
              </a:spcBef>
              <a:buClr>
                <a:schemeClr val="tx1"/>
              </a:buClr>
              <a:buSzPct val="70000"/>
              <a:buFont typeface="Wingdings" charset="2"/>
              <a:buChar char="§"/>
              <a:defRPr sz="2400">
                <a:solidFill>
                  <a:srgbClr val="000000"/>
                </a:solidFill>
                <a:latin typeface="Helvetica" charset="0"/>
                <a:ea typeface="ＭＳ Ｐゴシック" charset="-128"/>
                <a:cs typeface="Helvetica" charset="0"/>
              </a:defRPr>
            </a:lvl2pPr>
            <a:lvl3pPr marL="1143000" indent="-228600">
              <a:spcBef>
                <a:spcPct val="20000"/>
              </a:spcBef>
              <a:buClr>
                <a:schemeClr val="tx1"/>
              </a:buClr>
              <a:buSzPct val="70000"/>
              <a:buFont typeface="Wingdings" charset="2"/>
              <a:buChar char="§"/>
              <a:defRPr sz="2000">
                <a:solidFill>
                  <a:srgbClr val="000000"/>
                </a:solidFill>
                <a:latin typeface="Helvetica" charset="0"/>
                <a:ea typeface="ＭＳ Ｐゴシック" charset="-128"/>
                <a:cs typeface="Helvetica" charset="0"/>
              </a:defRPr>
            </a:lvl3pPr>
            <a:lvl4pPr marL="1600200" indent="-228600">
              <a:spcBef>
                <a:spcPct val="20000"/>
              </a:spcBef>
              <a:buClr>
                <a:schemeClr val="tx1"/>
              </a:buClr>
              <a:buSzPct val="70000"/>
              <a:buFont typeface="Wingdings" charset="2"/>
              <a:buChar char="§"/>
              <a:defRPr>
                <a:solidFill>
                  <a:srgbClr val="000000"/>
                </a:solidFill>
                <a:latin typeface="Helvetica" charset="0"/>
                <a:ea typeface="ＭＳ Ｐゴシック" charset="-128"/>
                <a:cs typeface="Helvetica" charset="0"/>
              </a:defRPr>
            </a:lvl4pPr>
            <a:lvl5pPr marL="2057400" indent="-228600">
              <a:spcBef>
                <a:spcPct val="20000"/>
              </a:spcBef>
              <a:buClr>
                <a:schemeClr val="tx1"/>
              </a:buClr>
              <a:buSzPct val="60000"/>
              <a:buFont typeface="Wingdings" charset="2"/>
              <a:buChar char="§"/>
              <a:defRPr sz="1600">
                <a:solidFill>
                  <a:srgbClr val="000000"/>
                </a:solidFill>
                <a:latin typeface="Helvetica" charset="0"/>
                <a:ea typeface="ＭＳ Ｐゴシック" charset="-128"/>
                <a:cs typeface="Helvetica" charset="0"/>
              </a:defRPr>
            </a:lvl5pPr>
            <a:lvl6pPr marL="25146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6pPr>
            <a:lvl7pPr marL="29718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7pPr>
            <a:lvl8pPr marL="34290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8pPr>
            <a:lvl9pPr marL="38862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9pPr>
          </a:lstStyle>
          <a:p>
            <a:pPr>
              <a:spcBef>
                <a:spcPct val="0"/>
              </a:spcBef>
              <a:buClrTx/>
              <a:buSzTx/>
              <a:buFontTx/>
              <a:buNone/>
            </a:pPr>
            <a:r>
              <a:rPr lang="en-US" altLang="en-US" sz="2400">
                <a:solidFill>
                  <a:schemeClr val="bg1"/>
                </a:solidFill>
                <a:latin typeface="Arial" charset="0"/>
              </a:rPr>
              <a:t>@BootstrapWorld</a:t>
            </a:r>
          </a:p>
        </p:txBody>
      </p:sp>
      <p:sp>
        <p:nvSpPr>
          <p:cNvPr id="107527" name="TextBox 8"/>
          <p:cNvSpPr txBox="1">
            <a:spLocks noChangeArrowheads="1"/>
          </p:cNvSpPr>
          <p:nvPr/>
        </p:nvSpPr>
        <p:spPr bwMode="auto">
          <a:xfrm>
            <a:off x="2667000" y="3733800"/>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charset="2"/>
              <a:buChar char="§"/>
              <a:defRPr sz="2800">
                <a:solidFill>
                  <a:srgbClr val="000000"/>
                </a:solidFill>
                <a:latin typeface="Helvetica" charset="0"/>
                <a:ea typeface="ＭＳ Ｐゴシック" charset="-128"/>
                <a:cs typeface="Helvetica" charset="0"/>
              </a:defRPr>
            </a:lvl1pPr>
            <a:lvl2pPr marL="742950" indent="-285750">
              <a:spcBef>
                <a:spcPct val="20000"/>
              </a:spcBef>
              <a:buClr>
                <a:schemeClr val="tx1"/>
              </a:buClr>
              <a:buSzPct val="70000"/>
              <a:buFont typeface="Wingdings" charset="2"/>
              <a:buChar char="§"/>
              <a:defRPr sz="2400">
                <a:solidFill>
                  <a:srgbClr val="000000"/>
                </a:solidFill>
                <a:latin typeface="Helvetica" charset="0"/>
                <a:ea typeface="ＭＳ Ｐゴシック" charset="-128"/>
                <a:cs typeface="Helvetica" charset="0"/>
              </a:defRPr>
            </a:lvl2pPr>
            <a:lvl3pPr marL="1143000" indent="-228600">
              <a:spcBef>
                <a:spcPct val="20000"/>
              </a:spcBef>
              <a:buClr>
                <a:schemeClr val="tx1"/>
              </a:buClr>
              <a:buSzPct val="70000"/>
              <a:buFont typeface="Wingdings" charset="2"/>
              <a:buChar char="§"/>
              <a:defRPr sz="2000">
                <a:solidFill>
                  <a:srgbClr val="000000"/>
                </a:solidFill>
                <a:latin typeface="Helvetica" charset="0"/>
                <a:ea typeface="ＭＳ Ｐゴシック" charset="-128"/>
                <a:cs typeface="Helvetica" charset="0"/>
              </a:defRPr>
            </a:lvl3pPr>
            <a:lvl4pPr marL="1600200" indent="-228600">
              <a:spcBef>
                <a:spcPct val="20000"/>
              </a:spcBef>
              <a:buClr>
                <a:schemeClr val="tx1"/>
              </a:buClr>
              <a:buSzPct val="70000"/>
              <a:buFont typeface="Wingdings" charset="2"/>
              <a:buChar char="§"/>
              <a:defRPr>
                <a:solidFill>
                  <a:srgbClr val="000000"/>
                </a:solidFill>
                <a:latin typeface="Helvetica" charset="0"/>
                <a:ea typeface="ＭＳ Ｐゴシック" charset="-128"/>
                <a:cs typeface="Helvetica" charset="0"/>
              </a:defRPr>
            </a:lvl4pPr>
            <a:lvl5pPr marL="2057400" indent="-228600">
              <a:spcBef>
                <a:spcPct val="20000"/>
              </a:spcBef>
              <a:buClr>
                <a:schemeClr val="tx1"/>
              </a:buClr>
              <a:buSzPct val="60000"/>
              <a:buFont typeface="Wingdings" charset="2"/>
              <a:buChar char="§"/>
              <a:defRPr sz="1600">
                <a:solidFill>
                  <a:srgbClr val="000000"/>
                </a:solidFill>
                <a:latin typeface="Helvetica" charset="0"/>
                <a:ea typeface="ＭＳ Ｐゴシック" charset="-128"/>
                <a:cs typeface="Helvetica" charset="0"/>
              </a:defRPr>
            </a:lvl5pPr>
            <a:lvl6pPr marL="25146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6pPr>
            <a:lvl7pPr marL="29718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7pPr>
            <a:lvl8pPr marL="34290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8pPr>
            <a:lvl9pPr marL="38862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9pPr>
          </a:lstStyle>
          <a:p>
            <a:pPr>
              <a:spcBef>
                <a:spcPct val="0"/>
              </a:spcBef>
              <a:buClrTx/>
              <a:buSzTx/>
              <a:buFontTx/>
              <a:buNone/>
            </a:pPr>
            <a:r>
              <a:rPr lang="en-US" altLang="en-US" sz="2400">
                <a:solidFill>
                  <a:schemeClr val="bg1"/>
                </a:solidFill>
                <a:latin typeface="Arial" charset="0"/>
              </a:rPr>
              <a:t>bit.ly/BootstrapHelp</a:t>
            </a:r>
          </a:p>
        </p:txBody>
      </p:sp>
      <p:sp>
        <p:nvSpPr>
          <p:cNvPr id="107528" name="TextBox 1"/>
          <p:cNvSpPr txBox="1">
            <a:spLocks noChangeArrowheads="1"/>
          </p:cNvSpPr>
          <p:nvPr/>
        </p:nvSpPr>
        <p:spPr bwMode="auto">
          <a:xfrm>
            <a:off x="838200" y="3733800"/>
            <a:ext cx="179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charset="2"/>
              <a:buChar char="§"/>
              <a:defRPr sz="2800">
                <a:solidFill>
                  <a:srgbClr val="000000"/>
                </a:solidFill>
                <a:latin typeface="Helvetica" charset="0"/>
                <a:ea typeface="ＭＳ Ｐゴシック" charset="-128"/>
                <a:cs typeface="Helvetica" charset="0"/>
              </a:defRPr>
            </a:lvl1pPr>
            <a:lvl2pPr marL="742950" indent="-285750">
              <a:spcBef>
                <a:spcPct val="20000"/>
              </a:spcBef>
              <a:buClr>
                <a:schemeClr val="tx1"/>
              </a:buClr>
              <a:buSzPct val="70000"/>
              <a:buFont typeface="Wingdings" charset="2"/>
              <a:buChar char="§"/>
              <a:defRPr sz="2400">
                <a:solidFill>
                  <a:srgbClr val="000000"/>
                </a:solidFill>
                <a:latin typeface="Helvetica" charset="0"/>
                <a:ea typeface="ＭＳ Ｐゴシック" charset="-128"/>
                <a:cs typeface="Helvetica" charset="0"/>
              </a:defRPr>
            </a:lvl2pPr>
            <a:lvl3pPr marL="1143000" indent="-228600">
              <a:spcBef>
                <a:spcPct val="20000"/>
              </a:spcBef>
              <a:buClr>
                <a:schemeClr val="tx1"/>
              </a:buClr>
              <a:buSzPct val="70000"/>
              <a:buFont typeface="Wingdings" charset="2"/>
              <a:buChar char="§"/>
              <a:defRPr sz="2000">
                <a:solidFill>
                  <a:srgbClr val="000000"/>
                </a:solidFill>
                <a:latin typeface="Helvetica" charset="0"/>
                <a:ea typeface="ＭＳ Ｐゴシック" charset="-128"/>
                <a:cs typeface="Helvetica" charset="0"/>
              </a:defRPr>
            </a:lvl3pPr>
            <a:lvl4pPr marL="1600200" indent="-228600">
              <a:spcBef>
                <a:spcPct val="20000"/>
              </a:spcBef>
              <a:buClr>
                <a:schemeClr val="tx1"/>
              </a:buClr>
              <a:buSzPct val="70000"/>
              <a:buFont typeface="Wingdings" charset="2"/>
              <a:buChar char="§"/>
              <a:defRPr>
                <a:solidFill>
                  <a:srgbClr val="000000"/>
                </a:solidFill>
                <a:latin typeface="Helvetica" charset="0"/>
                <a:ea typeface="ＭＳ Ｐゴシック" charset="-128"/>
                <a:cs typeface="Helvetica" charset="0"/>
              </a:defRPr>
            </a:lvl4pPr>
            <a:lvl5pPr marL="2057400" indent="-228600">
              <a:spcBef>
                <a:spcPct val="20000"/>
              </a:spcBef>
              <a:buClr>
                <a:schemeClr val="tx1"/>
              </a:buClr>
              <a:buSzPct val="60000"/>
              <a:buFont typeface="Wingdings" charset="2"/>
              <a:buChar char="§"/>
              <a:defRPr sz="1600">
                <a:solidFill>
                  <a:srgbClr val="000000"/>
                </a:solidFill>
                <a:latin typeface="Helvetica" charset="0"/>
                <a:ea typeface="ＭＳ Ｐゴシック" charset="-128"/>
                <a:cs typeface="Helvetica" charset="0"/>
              </a:defRPr>
            </a:lvl5pPr>
            <a:lvl6pPr marL="25146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6pPr>
            <a:lvl7pPr marL="29718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7pPr>
            <a:lvl8pPr marL="34290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8pPr>
            <a:lvl9pPr marL="38862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9pPr>
          </a:lstStyle>
          <a:p>
            <a:pPr>
              <a:spcBef>
                <a:spcPct val="0"/>
              </a:spcBef>
              <a:buClrTx/>
              <a:buSzTx/>
              <a:buFontTx/>
              <a:buNone/>
            </a:pPr>
            <a:r>
              <a:rPr lang="en-US" altLang="en-US" sz="2400" b="1">
                <a:solidFill>
                  <a:srgbClr val="92D050"/>
                </a:solidFill>
                <a:latin typeface="Arial" charset="0"/>
              </a:rPr>
              <a:t>Questions:</a:t>
            </a:r>
          </a:p>
        </p:txBody>
      </p:sp>
      <p:sp>
        <p:nvSpPr>
          <p:cNvPr id="10" name="TextBox 9"/>
          <p:cNvSpPr txBox="1">
            <a:spLocks noChangeArrowheads="1"/>
          </p:cNvSpPr>
          <p:nvPr/>
        </p:nvSpPr>
        <p:spPr bwMode="auto">
          <a:xfrm>
            <a:off x="3548379" y="4663430"/>
            <a:ext cx="2199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charset="2"/>
              <a:buChar char="§"/>
              <a:defRPr sz="2800">
                <a:solidFill>
                  <a:srgbClr val="000000"/>
                </a:solidFill>
                <a:latin typeface="Helvetica" charset="0"/>
                <a:ea typeface="ＭＳ Ｐゴシック" charset="-128"/>
                <a:cs typeface="Helvetica" charset="0"/>
              </a:defRPr>
            </a:lvl1pPr>
            <a:lvl2pPr marL="742950" indent="-285750">
              <a:spcBef>
                <a:spcPct val="20000"/>
              </a:spcBef>
              <a:buClr>
                <a:schemeClr val="tx1"/>
              </a:buClr>
              <a:buSzPct val="70000"/>
              <a:buFont typeface="Wingdings" charset="2"/>
              <a:buChar char="§"/>
              <a:defRPr sz="2400">
                <a:solidFill>
                  <a:srgbClr val="000000"/>
                </a:solidFill>
                <a:latin typeface="Helvetica" charset="0"/>
                <a:ea typeface="ＭＳ Ｐゴシック" charset="-128"/>
                <a:cs typeface="Helvetica" charset="0"/>
              </a:defRPr>
            </a:lvl2pPr>
            <a:lvl3pPr marL="1143000" indent="-228600">
              <a:spcBef>
                <a:spcPct val="20000"/>
              </a:spcBef>
              <a:buClr>
                <a:schemeClr val="tx1"/>
              </a:buClr>
              <a:buSzPct val="70000"/>
              <a:buFont typeface="Wingdings" charset="2"/>
              <a:buChar char="§"/>
              <a:defRPr sz="2000">
                <a:solidFill>
                  <a:srgbClr val="000000"/>
                </a:solidFill>
                <a:latin typeface="Helvetica" charset="0"/>
                <a:ea typeface="ＭＳ Ｐゴシック" charset="-128"/>
                <a:cs typeface="Helvetica" charset="0"/>
              </a:defRPr>
            </a:lvl3pPr>
            <a:lvl4pPr marL="1600200" indent="-228600">
              <a:spcBef>
                <a:spcPct val="20000"/>
              </a:spcBef>
              <a:buClr>
                <a:schemeClr val="tx1"/>
              </a:buClr>
              <a:buSzPct val="70000"/>
              <a:buFont typeface="Wingdings" charset="2"/>
              <a:buChar char="§"/>
              <a:defRPr>
                <a:solidFill>
                  <a:srgbClr val="000000"/>
                </a:solidFill>
                <a:latin typeface="Helvetica" charset="0"/>
                <a:ea typeface="ＭＳ Ｐゴシック" charset="-128"/>
                <a:cs typeface="Helvetica" charset="0"/>
              </a:defRPr>
            </a:lvl4pPr>
            <a:lvl5pPr marL="2057400" indent="-228600">
              <a:spcBef>
                <a:spcPct val="20000"/>
              </a:spcBef>
              <a:buClr>
                <a:schemeClr val="tx1"/>
              </a:buClr>
              <a:buSzPct val="60000"/>
              <a:buFont typeface="Wingdings" charset="2"/>
              <a:buChar char="§"/>
              <a:defRPr sz="1600">
                <a:solidFill>
                  <a:srgbClr val="000000"/>
                </a:solidFill>
                <a:latin typeface="Helvetica" charset="0"/>
                <a:ea typeface="ＭＳ Ｐゴシック" charset="-128"/>
                <a:cs typeface="Helvetica" charset="0"/>
              </a:defRPr>
            </a:lvl5pPr>
            <a:lvl6pPr marL="25146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6pPr>
            <a:lvl7pPr marL="29718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7pPr>
            <a:lvl8pPr marL="34290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8pPr>
            <a:lvl9pPr marL="3886200" indent="-228600" eaLnBrk="0" fontAlgn="base" hangingPunct="0">
              <a:spcBef>
                <a:spcPct val="20000"/>
              </a:spcBef>
              <a:spcAft>
                <a:spcPct val="0"/>
              </a:spcAft>
              <a:buClr>
                <a:schemeClr val="tx1"/>
              </a:buClr>
              <a:buSzPct val="60000"/>
              <a:buFont typeface="Wingdings" charset="2"/>
              <a:buChar char="§"/>
              <a:defRPr sz="1600">
                <a:solidFill>
                  <a:srgbClr val="000000"/>
                </a:solidFill>
                <a:latin typeface="Helvetica" charset="0"/>
                <a:ea typeface="ＭＳ Ｐゴシック" charset="-128"/>
                <a:cs typeface="Helvetica" charset="0"/>
              </a:defRPr>
            </a:lvl9pPr>
          </a:lstStyle>
          <a:p>
            <a:pPr>
              <a:spcBef>
                <a:spcPct val="0"/>
              </a:spcBef>
              <a:buClrTx/>
              <a:buSzTx/>
              <a:buFontTx/>
              <a:buNone/>
            </a:pPr>
            <a:r>
              <a:rPr lang="en-US" altLang="en-US" sz="2400" b="1" i="1" dirty="0">
                <a:solidFill>
                  <a:srgbClr val="92D050"/>
                </a:solidFill>
                <a:latin typeface="Arial" charset="0"/>
              </a:rPr>
              <a:t>Grab a photo!</a:t>
            </a:r>
          </a:p>
        </p:txBody>
      </p:sp>
      <p:sp>
        <p:nvSpPr>
          <p:cNvPr id="2" name="Footer Placeholder 1"/>
          <p:cNvSpPr>
            <a:spLocks noGrp="1"/>
          </p:cNvSpPr>
          <p:nvPr>
            <p:ph type="ftr" sz="quarter" idx="11"/>
          </p:nvPr>
        </p:nvSpPr>
        <p:spPr/>
        <p:txBody>
          <a:bodyPr/>
          <a:lstStyle/>
          <a:p>
            <a:pPr>
              <a:defRPr/>
            </a:pPr>
            <a:r>
              <a:rPr lang="en-US"/>
              <a:t>www.BootstrapWorld.org     |    #BootstrapCS</a:t>
            </a:r>
            <a:endParaRPr lang="en-US" dirty="0"/>
          </a:p>
        </p:txBody>
      </p:sp>
    </p:spTree>
    <p:extLst>
      <p:ext uri="{BB962C8B-B14F-4D97-AF65-F5344CB8AC3E}">
        <p14:creationId xmlns:p14="http://schemas.microsoft.com/office/powerpoint/2010/main" val="718124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542" y="322474"/>
            <a:ext cx="9469542" cy="2329608"/>
          </a:xfrm>
        </p:spPr>
      </p:pic>
      <p:sp>
        <p:nvSpPr>
          <p:cNvPr id="5" name="Rectangle 4"/>
          <p:cNvSpPr/>
          <p:nvPr/>
        </p:nvSpPr>
        <p:spPr>
          <a:xfrm>
            <a:off x="-152400" y="0"/>
            <a:ext cx="9448800" cy="6858000"/>
          </a:xfrm>
          <a:prstGeom prst="rect">
            <a:avLst/>
          </a:prstGeom>
          <a:solidFill>
            <a:schemeClr val="tx1"/>
          </a:solidFill>
          <a:scene3d>
            <a:camera prst="orthographicFront">
              <a:rot lat="0" lon="0" rev="0"/>
            </a:camera>
            <a:lightRig rig="threePt" dir="tl">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372" y="419100"/>
            <a:ext cx="4568952" cy="5756883"/>
          </a:xfrm>
          <a:prstGeom prst="rect">
            <a:avLst/>
          </a:prstGeom>
        </p:spPr>
      </p:pic>
    </p:spTree>
    <p:extLst>
      <p:ext uri="{BB962C8B-B14F-4D97-AF65-F5344CB8AC3E}">
        <p14:creationId xmlns:p14="http://schemas.microsoft.com/office/powerpoint/2010/main" val="65889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workshop</a:t>
            </a:r>
            <a:endParaRPr lang="en-US" dirty="0"/>
          </a:p>
        </p:txBody>
      </p:sp>
      <p:sp>
        <p:nvSpPr>
          <p:cNvPr id="3" name="Content Placeholder 2"/>
          <p:cNvSpPr>
            <a:spLocks noGrp="1"/>
          </p:cNvSpPr>
          <p:nvPr>
            <p:ph idx="1"/>
          </p:nvPr>
        </p:nvSpPr>
        <p:spPr>
          <a:xfrm>
            <a:off x="304800" y="1554163"/>
            <a:ext cx="8556812" cy="4525962"/>
          </a:xfrm>
        </p:spPr>
        <p:txBody>
          <a:bodyPr/>
          <a:lstStyle/>
          <a:p>
            <a:r>
              <a:rPr lang="en-US" dirty="0" smtClean="0"/>
              <a:t>Introduce you to </a:t>
            </a:r>
            <a:r>
              <a:rPr lang="en-US" dirty="0" err="1" smtClean="0"/>
              <a:t>Pyret</a:t>
            </a:r>
            <a:endParaRPr lang="en-US" dirty="0" smtClean="0"/>
          </a:p>
          <a:p>
            <a:r>
              <a:rPr lang="en-US" dirty="0" smtClean="0"/>
              <a:t>Demonstrate </a:t>
            </a:r>
            <a:r>
              <a:rPr lang="en-US" dirty="0" err="1" smtClean="0"/>
              <a:t>Bootstrap:Algebra</a:t>
            </a:r>
            <a:r>
              <a:rPr lang="en-US" dirty="0" smtClean="0"/>
              <a:t> pedagogy applied to higher level computer science</a:t>
            </a:r>
          </a:p>
          <a:p>
            <a:r>
              <a:rPr lang="en-US" dirty="0" smtClean="0"/>
              <a:t>Build sophisticated programs</a:t>
            </a:r>
          </a:p>
          <a:p>
            <a:r>
              <a:rPr lang="en-US" dirty="0" smtClean="0"/>
              <a:t>Talk to other teachers</a:t>
            </a:r>
          </a:p>
          <a:p>
            <a:r>
              <a:rPr lang="en-US" dirty="0" smtClean="0"/>
              <a:t>Get your feedback</a:t>
            </a:r>
          </a:p>
          <a:p>
            <a:endParaRPr lang="en-US" dirty="0"/>
          </a:p>
        </p:txBody>
      </p:sp>
    </p:spTree>
    <p:extLst>
      <p:ext uri="{BB962C8B-B14F-4D97-AF65-F5344CB8AC3E}">
        <p14:creationId xmlns:p14="http://schemas.microsoft.com/office/powerpoint/2010/main" val="119060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a:t>
            </a:r>
            <a:endParaRPr lang="en-US" dirty="0"/>
          </a:p>
        </p:txBody>
      </p:sp>
    </p:spTree>
    <p:extLst>
      <p:ext uri="{BB962C8B-B14F-4D97-AF65-F5344CB8AC3E}">
        <p14:creationId xmlns:p14="http://schemas.microsoft.com/office/powerpoint/2010/main" val="182017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you learned in BS:A</a:t>
            </a:r>
            <a:endParaRPr lang="en-US" dirty="0"/>
          </a:p>
        </p:txBody>
      </p:sp>
      <p:sp>
        <p:nvSpPr>
          <p:cNvPr id="3" name="Content Placeholder 2"/>
          <p:cNvSpPr>
            <a:spLocks noGrp="1"/>
          </p:cNvSpPr>
          <p:nvPr>
            <p:ph idx="1"/>
          </p:nvPr>
        </p:nvSpPr>
        <p:spPr/>
        <p:txBody>
          <a:bodyPr/>
          <a:lstStyle/>
          <a:p>
            <a:pPr marL="0" indent="0">
              <a:buNone/>
            </a:pPr>
            <a:r>
              <a:rPr lang="en-US" dirty="0" err="1"/>
              <a:t>c</a:t>
            </a:r>
            <a:r>
              <a:rPr lang="en-US" dirty="0" err="1" smtClean="0"/>
              <a:t>ode.pyret.org</a:t>
            </a:r>
            <a:endParaRPr lang="en-US" dirty="0" smtClean="0"/>
          </a:p>
          <a:p>
            <a:pPr marL="0" indent="0">
              <a:buNone/>
            </a:pPr>
            <a:r>
              <a:rPr lang="en-US" dirty="0" err="1" smtClean="0"/>
              <a:t>Bootstrap:Reactive</a:t>
            </a:r>
            <a:r>
              <a:rPr lang="en-US" dirty="0" smtClean="0"/>
              <a:t> Teacher Materials</a:t>
            </a:r>
            <a:endParaRPr lang="en-US" b="1" u="sng" dirty="0" smtClean="0"/>
          </a:p>
          <a:p>
            <a:endParaRPr lang="en-US" dirty="0"/>
          </a:p>
          <a:p>
            <a:endParaRPr lang="en-US" dirty="0" smtClean="0"/>
          </a:p>
          <a:p>
            <a:r>
              <a:rPr lang="en-US" dirty="0" smtClean="0"/>
              <a:t>Open the Review file </a:t>
            </a:r>
            <a:endParaRPr lang="en-US" dirty="0"/>
          </a:p>
          <a:p>
            <a:r>
              <a:rPr lang="en-US" dirty="0" smtClean="0"/>
              <a:t>Introducing CPO…</a:t>
            </a:r>
          </a:p>
          <a:p>
            <a:r>
              <a:rPr lang="en-US" dirty="0" smtClean="0"/>
              <a:t>Infix notation</a:t>
            </a:r>
          </a:p>
          <a:p>
            <a:r>
              <a:rPr lang="en-US" dirty="0" smtClean="0"/>
              <a:t>Image module</a:t>
            </a:r>
          </a:p>
          <a:p>
            <a:endParaRPr lang="en-US" dirty="0"/>
          </a:p>
        </p:txBody>
      </p:sp>
    </p:spTree>
    <p:extLst>
      <p:ext uri="{BB962C8B-B14F-4D97-AF65-F5344CB8AC3E}">
        <p14:creationId xmlns:p14="http://schemas.microsoft.com/office/powerpoint/2010/main" val="31244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Contracts</a:t>
            </a:r>
            <a:endParaRPr lang="en-US" dirty="0"/>
          </a:p>
        </p:txBody>
      </p:sp>
      <p:sp>
        <p:nvSpPr>
          <p:cNvPr id="62468" name="Slide Number Placeholder 2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75EE4E-1D1E-D543-88E6-09053D597D9B}" type="slidenum">
              <a:rPr lang="en-US" sz="1200">
                <a:solidFill>
                  <a:srgbClr val="D38E27"/>
                </a:solidFill>
                <a:cs typeface="Helvetica" charset="0"/>
              </a:rPr>
              <a:pPr/>
              <a:t>8</a:t>
            </a:fld>
            <a:endParaRPr lang="en-US" sz="1200">
              <a:solidFill>
                <a:srgbClr val="D38E27"/>
              </a:solidFill>
              <a:cs typeface="Helvetica" charset="0"/>
            </a:endParaRPr>
          </a:p>
        </p:txBody>
      </p:sp>
      <p:sp>
        <p:nvSpPr>
          <p:cNvPr id="4" name="Rectangle 3"/>
          <p:cNvSpPr>
            <a:spLocks noChangeArrowheads="1"/>
          </p:cNvSpPr>
          <p:nvPr/>
        </p:nvSpPr>
        <p:spPr bwMode="auto">
          <a:xfrm>
            <a:off x="304800" y="1589940"/>
            <a:ext cx="8610600" cy="426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20000"/>
              </a:spcBef>
              <a:spcAft>
                <a:spcPts val="1800"/>
              </a:spcAft>
              <a:buClr>
                <a:srgbClr val="4C4C4C"/>
              </a:buClr>
              <a:tabLst>
                <a:tab pos="166688" algn="l"/>
                <a:tab pos="1655763" algn="l"/>
                <a:tab pos="2227263" algn="l"/>
                <a:tab pos="4746625" algn="l"/>
              </a:tabLst>
            </a:pPr>
            <a:r>
              <a:rPr lang="en-US" sz="2800" i="1" u="sng" dirty="0">
                <a:solidFill>
                  <a:srgbClr val="000000"/>
                </a:solidFill>
                <a:latin typeface="Trebuchet MS"/>
                <a:cs typeface="Trebuchet MS"/>
              </a:rPr>
              <a:t>  </a:t>
            </a:r>
            <a:r>
              <a:rPr lang="en-US" sz="2800" i="1" u="sng" dirty="0" smtClean="0">
                <a:solidFill>
                  <a:srgbClr val="000000"/>
                </a:solidFill>
                <a:latin typeface="Trebuchet MS"/>
                <a:cs typeface="Trebuchet MS"/>
              </a:rPr>
              <a:t>&lt;</a:t>
            </a:r>
            <a:r>
              <a:rPr lang="en-US" sz="2800" i="1" u="sng" dirty="0">
                <a:solidFill>
                  <a:srgbClr val="000000"/>
                </a:solidFill>
                <a:latin typeface="Trebuchet MS"/>
                <a:cs typeface="Trebuchet MS"/>
              </a:rPr>
              <a:t>name&gt;	</a:t>
            </a:r>
            <a:r>
              <a:rPr lang="en-US" sz="2800" i="1" u="sng" dirty="0" smtClean="0">
                <a:solidFill>
                  <a:srgbClr val="000000"/>
                </a:solidFill>
                <a:latin typeface="Trebuchet MS"/>
                <a:cs typeface="Trebuchet MS"/>
              </a:rPr>
              <a:t>     :      &lt;</a:t>
            </a:r>
            <a:r>
              <a:rPr lang="en-US" sz="2800" i="1" u="sng" dirty="0">
                <a:solidFill>
                  <a:srgbClr val="000000"/>
                </a:solidFill>
                <a:latin typeface="Trebuchet MS"/>
                <a:cs typeface="Trebuchet MS"/>
              </a:rPr>
              <a:t>domain&gt;   	</a:t>
            </a:r>
            <a:r>
              <a:rPr lang="en-US" sz="2800" i="1" u="sng" dirty="0" smtClean="0">
                <a:solidFill>
                  <a:srgbClr val="000000"/>
                </a:solidFill>
                <a:latin typeface="Trebuchet MS"/>
                <a:cs typeface="Trebuchet MS"/>
              </a:rPr>
              <a:t>    </a:t>
            </a:r>
            <a:r>
              <a:rPr lang="en-US" sz="2800" i="1" u="sng" dirty="0" smtClean="0">
                <a:solidFill>
                  <a:srgbClr val="000000"/>
                </a:solidFill>
                <a:latin typeface="Trebuchet MS"/>
                <a:cs typeface="Trebuchet MS"/>
                <a:sym typeface="Wingdings" charset="0"/>
              </a:rPr>
              <a:t>  </a:t>
            </a:r>
            <a:r>
              <a:rPr lang="en-US" sz="2800" i="1" u="sng" dirty="0">
                <a:solidFill>
                  <a:srgbClr val="000000"/>
                </a:solidFill>
                <a:latin typeface="Trebuchet MS"/>
                <a:cs typeface="Trebuchet MS"/>
                <a:sym typeface="Wingdings" charset="0"/>
              </a:rPr>
              <a:t>&lt;range&gt;</a:t>
            </a:r>
            <a:endParaRPr lang="en-US" sz="2800" i="1" u="sng" dirty="0">
              <a:solidFill>
                <a:srgbClr val="000000"/>
              </a:solidFill>
              <a:latin typeface="Trebuchet MS"/>
              <a:cs typeface="Trebuchet MS"/>
            </a:endParaRPr>
          </a:p>
          <a:p>
            <a:pPr eaLnBrk="1" hangingPunct="1">
              <a:spcBef>
                <a:spcPct val="20000"/>
              </a:spcBef>
              <a:spcAft>
                <a:spcPts val="1800"/>
              </a:spcAft>
              <a:buClr>
                <a:srgbClr val="4C4C4C"/>
              </a:buClr>
              <a:tabLst>
                <a:tab pos="166688" algn="l"/>
                <a:tab pos="1655763" algn="l"/>
                <a:tab pos="2227263" algn="l"/>
                <a:tab pos="4746625" algn="l"/>
              </a:tabLst>
            </a:pPr>
            <a:r>
              <a:rPr lang="en-US" sz="2800" dirty="0">
                <a:solidFill>
                  <a:srgbClr val="000000"/>
                </a:solidFill>
                <a:latin typeface="Trebuchet MS"/>
                <a:cs typeface="Trebuchet MS"/>
              </a:rPr>
              <a:t>#</a:t>
            </a:r>
            <a:r>
              <a:rPr lang="en-US" sz="2800" dirty="0" smtClean="0">
                <a:solidFill>
                  <a:srgbClr val="000000"/>
                </a:solidFill>
                <a:latin typeface="Trebuchet MS"/>
                <a:cs typeface="Trebuchet MS"/>
              </a:rPr>
              <a:t>  </a:t>
            </a:r>
            <a:r>
              <a:rPr lang="en-US" sz="2800" dirty="0" err="1" smtClean="0">
                <a:solidFill>
                  <a:srgbClr val="000000"/>
                </a:solidFill>
                <a:latin typeface="Trebuchet MS"/>
                <a:cs typeface="Trebuchet MS"/>
              </a:rPr>
              <a:t>num-sqrt</a:t>
            </a:r>
            <a:r>
              <a:rPr lang="en-US" sz="2800" dirty="0" smtClean="0">
                <a:solidFill>
                  <a:srgbClr val="000000"/>
                </a:solidFill>
                <a:latin typeface="Trebuchet MS"/>
                <a:cs typeface="Trebuchet MS"/>
              </a:rPr>
              <a:t>   :   Number            </a:t>
            </a:r>
            <a:r>
              <a:rPr lang="en-US" sz="2800" dirty="0">
                <a:solidFill>
                  <a:srgbClr val="000000"/>
                </a:solidFill>
                <a:latin typeface="Trebuchet MS"/>
                <a:cs typeface="Trebuchet MS"/>
              </a:rPr>
              <a:t>	</a:t>
            </a:r>
            <a:r>
              <a:rPr lang="en-US" sz="2800" dirty="0">
                <a:solidFill>
                  <a:srgbClr val="000000"/>
                </a:solidFill>
                <a:latin typeface="Trebuchet MS"/>
                <a:cs typeface="Trebuchet MS"/>
                <a:sym typeface="Wingdings" charset="0"/>
              </a:rPr>
              <a:t> Number</a:t>
            </a:r>
          </a:p>
          <a:p>
            <a:pPr eaLnBrk="1" hangingPunct="1">
              <a:spcBef>
                <a:spcPct val="20000"/>
              </a:spcBef>
              <a:spcAft>
                <a:spcPts val="1800"/>
              </a:spcAft>
              <a:buClr>
                <a:srgbClr val="4C4C4C"/>
              </a:buClr>
              <a:tabLst>
                <a:tab pos="166688" algn="l"/>
                <a:tab pos="1655763" algn="l"/>
                <a:tab pos="2227263" algn="l"/>
                <a:tab pos="4746625" algn="l"/>
              </a:tabLst>
            </a:pPr>
            <a:r>
              <a:rPr lang="en-US" sz="2800" dirty="0" smtClean="0">
                <a:solidFill>
                  <a:srgbClr val="000000"/>
                </a:solidFill>
                <a:latin typeface="Trebuchet MS"/>
                <a:cs typeface="Trebuchet MS"/>
              </a:rPr>
              <a:t>#  </a:t>
            </a:r>
            <a:r>
              <a:rPr lang="en-US" sz="2800" dirty="0" err="1" smtClean="0">
                <a:solidFill>
                  <a:srgbClr val="000000"/>
                </a:solidFill>
                <a:latin typeface="Trebuchet MS"/>
                <a:cs typeface="Trebuchet MS"/>
              </a:rPr>
              <a:t>num-sqr</a:t>
            </a:r>
            <a:r>
              <a:rPr lang="en-US" sz="2800" dirty="0" smtClean="0">
                <a:solidFill>
                  <a:srgbClr val="000000"/>
                </a:solidFill>
                <a:latin typeface="Trebuchet MS"/>
                <a:cs typeface="Trebuchet MS"/>
              </a:rPr>
              <a:t> </a:t>
            </a: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   Number            </a:t>
            </a:r>
            <a:r>
              <a:rPr lang="en-US" sz="2800" dirty="0">
                <a:solidFill>
                  <a:srgbClr val="000000"/>
                </a:solidFill>
                <a:latin typeface="Trebuchet MS"/>
                <a:cs typeface="Trebuchet MS"/>
              </a:rPr>
              <a:t>	</a:t>
            </a:r>
            <a:r>
              <a:rPr lang="en-US" sz="2800" dirty="0">
                <a:solidFill>
                  <a:srgbClr val="000000"/>
                </a:solidFill>
                <a:latin typeface="Trebuchet MS"/>
                <a:cs typeface="Trebuchet MS"/>
                <a:sym typeface="Wingdings" charset="0"/>
              </a:rPr>
              <a:t> </a:t>
            </a:r>
            <a:r>
              <a:rPr lang="en-US" sz="2800" dirty="0" smtClean="0">
                <a:solidFill>
                  <a:srgbClr val="000000"/>
                </a:solidFill>
                <a:latin typeface="Trebuchet MS"/>
                <a:cs typeface="Trebuchet MS"/>
                <a:sym typeface="Wingdings" charset="0"/>
              </a:rPr>
              <a:t>Number</a:t>
            </a:r>
          </a:p>
          <a:p>
            <a:pPr>
              <a:spcBef>
                <a:spcPct val="20000"/>
              </a:spcBef>
              <a:spcAft>
                <a:spcPts val="1800"/>
              </a:spcAft>
              <a:buClr>
                <a:srgbClr val="4C4C4C"/>
              </a:buClr>
              <a:tabLst>
                <a:tab pos="166688" algn="l"/>
                <a:tab pos="1655763" algn="l"/>
                <a:tab pos="2227263" algn="l"/>
                <a:tab pos="4746625" algn="l"/>
              </a:tabLst>
            </a:pP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a:t>
            </a: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   Number, </a:t>
            </a:r>
            <a:r>
              <a:rPr lang="en-US" sz="2800" dirty="0">
                <a:solidFill>
                  <a:srgbClr val="000000"/>
                </a:solidFill>
                <a:latin typeface="Trebuchet MS"/>
                <a:cs typeface="Trebuchet MS"/>
              </a:rPr>
              <a:t>Number </a:t>
            </a:r>
            <a:r>
              <a:rPr lang="en-US" sz="2800" dirty="0" smtClean="0">
                <a:solidFill>
                  <a:srgbClr val="000000"/>
                </a:solidFill>
                <a:latin typeface="Trebuchet MS"/>
                <a:cs typeface="Trebuchet MS"/>
              </a:rPr>
              <a:t> </a:t>
            </a:r>
            <a:r>
              <a:rPr lang="en-US" sz="2800" dirty="0" smtClean="0">
                <a:solidFill>
                  <a:srgbClr val="000000"/>
                </a:solidFill>
                <a:latin typeface="Trebuchet MS"/>
                <a:cs typeface="Trebuchet MS"/>
                <a:sym typeface="Wingdings" charset="0"/>
              </a:rPr>
              <a:t> </a:t>
            </a:r>
            <a:r>
              <a:rPr lang="en-US" sz="2800" dirty="0">
                <a:solidFill>
                  <a:srgbClr val="000000"/>
                </a:solidFill>
                <a:latin typeface="Trebuchet MS"/>
                <a:cs typeface="Trebuchet MS"/>
                <a:sym typeface="Wingdings" charset="0"/>
              </a:rPr>
              <a:t>Number</a:t>
            </a:r>
            <a:endParaRPr lang="en-US" sz="2800" dirty="0">
              <a:solidFill>
                <a:srgbClr val="000000"/>
              </a:solidFill>
              <a:latin typeface="Trebuchet MS"/>
              <a:cs typeface="Trebuchet MS"/>
            </a:endParaRPr>
          </a:p>
          <a:p>
            <a:pPr>
              <a:spcBef>
                <a:spcPct val="20000"/>
              </a:spcBef>
              <a:spcAft>
                <a:spcPts val="1800"/>
              </a:spcAft>
              <a:buClr>
                <a:srgbClr val="4C4C4C"/>
              </a:buClr>
              <a:tabLst>
                <a:tab pos="166688" algn="l"/>
                <a:tab pos="1655763" algn="l"/>
                <a:tab pos="2227263" algn="l"/>
                <a:tab pos="4746625" algn="l"/>
              </a:tabLst>
            </a:pP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 </a:t>
            </a: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   Number, </a:t>
            </a:r>
            <a:r>
              <a:rPr lang="en-US" sz="2800" dirty="0">
                <a:solidFill>
                  <a:srgbClr val="000000"/>
                </a:solidFill>
                <a:latin typeface="Trebuchet MS"/>
                <a:cs typeface="Trebuchet MS"/>
              </a:rPr>
              <a:t>Number 	</a:t>
            </a:r>
            <a:r>
              <a:rPr lang="en-US" sz="2800" dirty="0">
                <a:solidFill>
                  <a:srgbClr val="000000"/>
                </a:solidFill>
                <a:latin typeface="Trebuchet MS"/>
                <a:cs typeface="Trebuchet MS"/>
                <a:sym typeface="Wingdings" charset="0"/>
              </a:rPr>
              <a:t> </a:t>
            </a:r>
            <a:r>
              <a:rPr lang="en-US" sz="2800" dirty="0" smtClean="0">
                <a:solidFill>
                  <a:srgbClr val="000000"/>
                </a:solidFill>
                <a:latin typeface="Trebuchet MS"/>
                <a:cs typeface="Trebuchet MS"/>
                <a:sym typeface="Wingdings" charset="0"/>
              </a:rPr>
              <a:t>Number</a:t>
            </a:r>
            <a:endParaRPr lang="en-US" sz="2800" dirty="0">
              <a:solidFill>
                <a:srgbClr val="000000"/>
              </a:solidFill>
              <a:latin typeface="Trebuchet MS"/>
              <a:cs typeface="Trebuchet MS"/>
            </a:endParaRPr>
          </a:p>
          <a:p>
            <a:pPr eaLnBrk="1" hangingPunct="1">
              <a:spcBef>
                <a:spcPct val="20000"/>
              </a:spcBef>
              <a:spcAft>
                <a:spcPts val="1800"/>
              </a:spcAft>
              <a:buClr>
                <a:srgbClr val="4C4C4C"/>
              </a:buClr>
              <a:tabLst>
                <a:tab pos="166688" algn="l"/>
                <a:tab pos="1655763" algn="l"/>
                <a:tab pos="2227263" algn="l"/>
                <a:tab pos="4746625" algn="l"/>
              </a:tabLst>
            </a:pPr>
            <a:r>
              <a:rPr lang="en-US" sz="2800" dirty="0" smtClean="0">
                <a:solidFill>
                  <a:srgbClr val="000000"/>
                </a:solidFill>
                <a:latin typeface="Trebuchet MS"/>
                <a:cs typeface="Trebuchet MS"/>
              </a:rPr>
              <a:t>#    *</a:t>
            </a:r>
            <a:r>
              <a:rPr lang="en-US" sz="2800" dirty="0">
                <a:solidFill>
                  <a:srgbClr val="000000"/>
                </a:solidFill>
                <a:latin typeface="Trebuchet MS"/>
                <a:cs typeface="Trebuchet MS"/>
              </a:rPr>
              <a:t>	</a:t>
            </a:r>
            <a:r>
              <a:rPr lang="en-US" sz="2800" dirty="0" smtClean="0">
                <a:solidFill>
                  <a:srgbClr val="000000"/>
                </a:solidFill>
                <a:latin typeface="Trebuchet MS"/>
                <a:cs typeface="Trebuchet MS"/>
              </a:rPr>
              <a:t>     :   Number, Number  </a:t>
            </a:r>
            <a:r>
              <a:rPr lang="en-US" sz="2800" dirty="0" smtClean="0">
                <a:solidFill>
                  <a:srgbClr val="000000"/>
                </a:solidFill>
                <a:latin typeface="Trebuchet MS"/>
                <a:cs typeface="Trebuchet MS"/>
                <a:sym typeface="Wingdings" charset="0"/>
              </a:rPr>
              <a:t> Number</a:t>
            </a:r>
            <a:endParaRPr lang="en-US" sz="2800" dirty="0">
              <a:solidFill>
                <a:srgbClr val="000000"/>
              </a:solidFill>
              <a:latin typeface="Trebuchet MS"/>
              <a:cs typeface="Trebuchet MS"/>
            </a:endParaRPr>
          </a:p>
        </p:txBody>
      </p:sp>
    </p:spTree>
    <p:extLst>
      <p:ext uri="{BB962C8B-B14F-4D97-AF65-F5344CB8AC3E}">
        <p14:creationId xmlns:p14="http://schemas.microsoft.com/office/powerpoint/2010/main" val="364162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pPr>
              <a:spcAft>
                <a:spcPts val="1800"/>
              </a:spcAft>
              <a:buClr>
                <a:srgbClr val="4C4C4C"/>
              </a:buClr>
              <a:tabLst>
                <a:tab pos="166688" algn="l"/>
                <a:tab pos="1655763" algn="l"/>
                <a:tab pos="2227263" algn="l"/>
                <a:tab pos="4746625" algn="l"/>
              </a:tabLst>
            </a:pPr>
            <a:r>
              <a:rPr lang="en-US" dirty="0" smtClean="0">
                <a:latin typeface="Trebuchet MS"/>
                <a:cs typeface="Trebuchet MS"/>
              </a:rPr>
              <a:t>circle(75, “solid”, “red”)</a:t>
            </a:r>
            <a:endParaRPr lang="en-US" dirty="0">
              <a:latin typeface="Trebuchet MS"/>
              <a:cs typeface="Trebuchet MS"/>
              <a:sym typeface="Wingdings" charset="0"/>
            </a:endParaRPr>
          </a:p>
          <a:p>
            <a:pPr>
              <a:spcAft>
                <a:spcPts val="1800"/>
              </a:spcAft>
              <a:buClr>
                <a:srgbClr val="4C4C4C"/>
              </a:buClr>
              <a:tabLst>
                <a:tab pos="166688" algn="l"/>
                <a:tab pos="1655763" algn="l"/>
                <a:tab pos="2227263" algn="l"/>
                <a:tab pos="4746625" algn="l"/>
              </a:tabLst>
            </a:pPr>
            <a:r>
              <a:rPr lang="en-US" dirty="0">
                <a:latin typeface="Trebuchet MS"/>
                <a:cs typeface="Trebuchet MS"/>
              </a:rPr>
              <a:t>r</a:t>
            </a:r>
            <a:r>
              <a:rPr lang="en-US" dirty="0" smtClean="0">
                <a:latin typeface="Trebuchet MS"/>
                <a:cs typeface="Trebuchet MS"/>
              </a:rPr>
              <a:t>ectangle(20, 30, “outline”, “pink”)</a:t>
            </a:r>
            <a:endParaRPr lang="en-US" dirty="0">
              <a:latin typeface="Trebuchet MS"/>
              <a:cs typeface="Trebuchet MS"/>
              <a:sym typeface="Wingdings" charset="0"/>
            </a:endParaRPr>
          </a:p>
          <a:p>
            <a:pPr>
              <a:spcAft>
                <a:spcPts val="1800"/>
              </a:spcAft>
              <a:buClr>
                <a:srgbClr val="4C4C4C"/>
              </a:buClr>
              <a:tabLst>
                <a:tab pos="166688" algn="l"/>
                <a:tab pos="1655763" algn="l"/>
                <a:tab pos="2227263" algn="l"/>
                <a:tab pos="4746625" algn="l"/>
              </a:tabLst>
            </a:pPr>
            <a:r>
              <a:rPr lang="en-US" dirty="0">
                <a:latin typeface="Trebuchet MS"/>
                <a:cs typeface="Trebuchet MS"/>
              </a:rPr>
              <a:t>e</a:t>
            </a:r>
            <a:r>
              <a:rPr lang="en-US" dirty="0" smtClean="0">
                <a:latin typeface="Trebuchet MS"/>
                <a:cs typeface="Trebuchet MS"/>
              </a:rPr>
              <a:t>llipse(85, 100, “solid”, “green”)</a:t>
            </a:r>
            <a:endParaRPr lang="en-US" dirty="0">
              <a:latin typeface="Trebuchet MS"/>
              <a:cs typeface="Trebuchet MS"/>
            </a:endParaRPr>
          </a:p>
          <a:p>
            <a:pPr>
              <a:spcAft>
                <a:spcPts val="1800"/>
              </a:spcAft>
              <a:buClr>
                <a:srgbClr val="4C4C4C"/>
              </a:buClr>
              <a:tabLst>
                <a:tab pos="166688" algn="l"/>
                <a:tab pos="1655763" algn="l"/>
                <a:tab pos="2227263" algn="l"/>
                <a:tab pos="4746625" algn="l"/>
              </a:tabLst>
            </a:pPr>
            <a:r>
              <a:rPr lang="en-US" dirty="0">
                <a:latin typeface="Trebuchet MS"/>
                <a:cs typeface="Trebuchet MS"/>
              </a:rPr>
              <a:t>t</a:t>
            </a:r>
            <a:r>
              <a:rPr lang="en-US" dirty="0" smtClean="0">
                <a:latin typeface="Trebuchet MS"/>
                <a:cs typeface="Trebuchet MS"/>
              </a:rPr>
              <a:t>ext(“Hello world!”, 50, “blue”)</a:t>
            </a:r>
            <a:endParaRPr lang="en-US" dirty="0"/>
          </a:p>
        </p:txBody>
      </p:sp>
    </p:spTree>
    <p:extLst>
      <p:ext uri="{BB962C8B-B14F-4D97-AF65-F5344CB8AC3E}">
        <p14:creationId xmlns:p14="http://schemas.microsoft.com/office/powerpoint/2010/main" val="8832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BootstrapTheme">
  <a:themeElements>
    <a:clrScheme name="Custom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0F0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11508</TotalTime>
  <Words>2185</Words>
  <Application>Microsoft Macintosh PowerPoint</Application>
  <PresentationFormat>On-screen Show (4:3)</PresentationFormat>
  <Paragraphs>387</Paragraphs>
  <Slides>46</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Century Gothic</vt:lpstr>
      <vt:lpstr>Courier</vt:lpstr>
      <vt:lpstr>Franklin Gothic Book</vt:lpstr>
      <vt:lpstr>Franklin Gothic Medium</vt:lpstr>
      <vt:lpstr>Helvetica</vt:lpstr>
      <vt:lpstr>ＭＳ Ｐゴシック</vt:lpstr>
      <vt:lpstr>Trebuchet MS</vt:lpstr>
      <vt:lpstr>Wingdings</vt:lpstr>
      <vt:lpstr>Wingdings 2</vt:lpstr>
      <vt:lpstr>BootstrapTheme</vt:lpstr>
      <vt:lpstr>Bootstrap:Reactive</vt:lpstr>
      <vt:lpstr>Bridging to CS</vt:lpstr>
      <vt:lpstr>Bridging to CS</vt:lpstr>
      <vt:lpstr>It’s about more than the language</vt:lpstr>
      <vt:lpstr>Goals for this workshop</vt:lpstr>
      <vt:lpstr>Unit 1</vt:lpstr>
      <vt:lpstr>Everything you learned in BS:A</vt:lpstr>
      <vt:lpstr>Contracts</vt:lpstr>
      <vt:lpstr>Contracts</vt:lpstr>
      <vt:lpstr>The Design Recipe</vt:lpstr>
      <vt:lpstr>The Design Recipe</vt:lpstr>
      <vt:lpstr>Images in Pyret</vt:lpstr>
      <vt:lpstr>Unit 2</vt:lpstr>
      <vt:lpstr>PowerPoint Presentation</vt:lpstr>
      <vt:lpstr>Parachute Jumper</vt:lpstr>
      <vt:lpstr>PowerPoint Presentation</vt:lpstr>
      <vt:lpstr>Your Bakery</vt:lpstr>
      <vt:lpstr>PowerPoint Presentation</vt:lpstr>
      <vt:lpstr>PowerPoint Presentation</vt:lpstr>
      <vt:lpstr>PowerPoint Presentation</vt:lpstr>
      <vt:lpstr>PowerPoint Presentation</vt:lpstr>
      <vt:lpstr>Unit 3</vt:lpstr>
      <vt:lpstr>Animating a Sunset</vt:lpstr>
      <vt:lpstr>PowerPoint Presentation</vt:lpstr>
      <vt:lpstr>PowerPoint Presentation</vt:lpstr>
      <vt:lpstr>PowerPoint Presentation</vt:lpstr>
      <vt:lpstr>The Reactor</vt:lpstr>
      <vt:lpstr>4 steps to an animation</vt:lpstr>
      <vt:lpstr>Acting out a Reactor</vt:lpstr>
      <vt:lpstr>From Animations to Structures</vt:lpstr>
      <vt:lpstr>Brainstorm</vt:lpstr>
      <vt:lpstr>Brainstorm</vt:lpstr>
      <vt:lpstr>Unit 4</vt:lpstr>
      <vt:lpstr>What to Wear?</vt:lpstr>
      <vt:lpstr>Where’s the Jumper?</vt:lpstr>
      <vt:lpstr>Colorful Sun</vt:lpstr>
      <vt:lpstr>Unit 5 </vt:lpstr>
      <vt:lpstr>Keypresses &amp; the Reactor</vt:lpstr>
      <vt:lpstr>Moving Character</vt:lpstr>
      <vt:lpstr>PowerPoint Presentation</vt:lpstr>
      <vt:lpstr>Your Virtual Pet</vt:lpstr>
      <vt:lpstr>Your Virtual Pet</vt:lpstr>
      <vt:lpstr>Personal Projects</vt:lpstr>
      <vt:lpstr>Implementation</vt:lpstr>
      <vt:lpstr>Connect with Us!</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Bootstrap:2</dc:title>
  <dc:creator>Emma</dc:creator>
  <cp:lastModifiedBy>Microsoft Office User</cp:lastModifiedBy>
  <cp:revision>228</cp:revision>
  <dcterms:created xsi:type="dcterms:W3CDTF">2015-07-31T17:10:09Z</dcterms:created>
  <dcterms:modified xsi:type="dcterms:W3CDTF">2017-11-21T16:24:11Z</dcterms:modified>
</cp:coreProperties>
</file>